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415" r:id="rId2"/>
    <p:sldId id="459" r:id="rId3"/>
    <p:sldId id="501" r:id="rId4"/>
    <p:sldId id="515" r:id="rId5"/>
    <p:sldId id="516" r:id="rId6"/>
    <p:sldId id="518" r:id="rId7"/>
    <p:sldId id="529" r:id="rId8"/>
    <p:sldId id="530" r:id="rId9"/>
    <p:sldId id="531" r:id="rId10"/>
    <p:sldId id="532" r:id="rId11"/>
    <p:sldId id="534" r:id="rId12"/>
    <p:sldId id="506" r:id="rId13"/>
    <p:sldId id="535" r:id="rId14"/>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55" autoAdjust="0"/>
    <p:restoredTop sz="91159" autoAdjust="0"/>
  </p:normalViewPr>
  <p:slideViewPr>
    <p:cSldViewPr>
      <p:cViewPr varScale="1">
        <p:scale>
          <a:sx n="156" d="100"/>
          <a:sy n="156" d="100"/>
        </p:scale>
        <p:origin x="200" y="1472"/>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5/19/17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1015595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Revelation </a:t>
            </a:r>
            <a:r>
              <a:rPr lang="en-AU" sz="4800" dirty="0" smtClean="0">
                <a:solidFill>
                  <a:srgbClr val="FFFF66"/>
                </a:solidFill>
              </a:rPr>
              <a:t>6:1 - 8:5</a:t>
            </a: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32092"/>
          </a:xfrm>
          <a:prstGeom prst="rect">
            <a:avLst/>
          </a:prstGeom>
          <a:noFill/>
          <a:ln w="9525">
            <a:noFill/>
            <a:miter lim="800000"/>
            <a:headEnd/>
            <a:tailEnd/>
          </a:ln>
        </p:spPr>
        <p:txBody>
          <a:bodyPr wrap="square">
            <a:prstTxWarp prst="textNoShape">
              <a:avLst/>
            </a:prstTxWarp>
            <a:spAutoFit/>
          </a:bodyPr>
          <a:lstStyle/>
          <a:p>
            <a:pPr marL="609600" indent="-609600">
              <a:spcBef>
                <a:spcPts val="0"/>
              </a:spcBef>
              <a:spcAft>
                <a:spcPts val="0"/>
              </a:spcAft>
              <a:tabLst>
                <a:tab pos="127000" algn="r"/>
                <a:tab pos="254000" algn="l"/>
              </a:tabLst>
            </a:pPr>
            <a:r>
              <a:rPr lang="en-AU" sz="2800" b="1" baseline="30000" dirty="0">
                <a:solidFill>
                  <a:schemeClr val="bg1"/>
                </a:solidFill>
                <a:latin typeface="Times New Roman" charset="0"/>
                <a:ea typeface="Arial" charset="0"/>
                <a:cs typeface="Times New Roman" charset="0"/>
              </a:rPr>
              <a:t>15 </a:t>
            </a:r>
            <a:r>
              <a:rPr lang="en-AU" sz="2800" dirty="0">
                <a:solidFill>
                  <a:schemeClr val="bg1"/>
                </a:solidFill>
                <a:latin typeface="Times New Roman" charset="0"/>
                <a:ea typeface="Arial" charset="0"/>
                <a:cs typeface="Times New Roman" charset="0"/>
              </a:rPr>
              <a:t>	“Therefore they are before the throne of God, </a:t>
            </a:r>
            <a:endParaRPr lang="en-GB" sz="2800" dirty="0">
              <a:solidFill>
                <a:schemeClr val="bg1"/>
              </a:solidFill>
              <a:latin typeface="Calibri" charset="0"/>
              <a:ea typeface="Arial" charset="0"/>
              <a:cs typeface="Times New Roman" charset="0"/>
            </a:endParaRPr>
          </a:p>
          <a:p>
            <a:pPr marL="609600" indent="-203200">
              <a:spcBef>
                <a:spcPts val="0"/>
              </a:spcBef>
              <a:spcAft>
                <a:spcPts val="0"/>
              </a:spcAft>
            </a:pPr>
            <a:r>
              <a:rPr lang="en-AU" sz="2800" dirty="0">
                <a:solidFill>
                  <a:schemeClr val="bg1"/>
                </a:solidFill>
                <a:latin typeface="Times New Roman" charset="0"/>
                <a:ea typeface="Arial" charset="0"/>
                <a:cs typeface="Times New Roman" charset="0"/>
              </a:rPr>
              <a:t>and serve him day and night in his temple; </a:t>
            </a:r>
            <a:endParaRPr lang="en-GB" sz="2800" dirty="0">
              <a:solidFill>
                <a:schemeClr val="bg1"/>
              </a:solidFill>
              <a:latin typeface="Calibri" charset="0"/>
              <a:ea typeface="Arial" charset="0"/>
              <a:cs typeface="Times New Roman" charset="0"/>
            </a:endParaRPr>
          </a:p>
          <a:p>
            <a:pPr marL="609600" indent="-203200">
              <a:spcBef>
                <a:spcPts val="0"/>
              </a:spcBef>
              <a:spcAft>
                <a:spcPts val="0"/>
              </a:spcAft>
            </a:pPr>
            <a:r>
              <a:rPr lang="en-AU" sz="2800" dirty="0">
                <a:solidFill>
                  <a:schemeClr val="bg1"/>
                </a:solidFill>
                <a:latin typeface="Times New Roman" charset="0"/>
                <a:ea typeface="Arial" charset="0"/>
                <a:cs typeface="Times New Roman" charset="0"/>
              </a:rPr>
              <a:t>and he who sits on the throne will shelter them with his presence. </a:t>
            </a:r>
            <a:endParaRPr lang="en-GB" sz="2800" dirty="0">
              <a:solidFill>
                <a:schemeClr val="bg1"/>
              </a:solidFill>
              <a:latin typeface="Calibri" charset="0"/>
              <a:ea typeface="Arial" charset="0"/>
              <a:cs typeface="Times New Roman" charset="0"/>
            </a:endParaRPr>
          </a:p>
          <a:p>
            <a:pPr marL="609600" indent="-609600">
              <a:spcBef>
                <a:spcPts val="0"/>
              </a:spcBef>
              <a:spcAft>
                <a:spcPts val="0"/>
              </a:spcAft>
              <a:tabLst>
                <a:tab pos="127000" algn="r"/>
                <a:tab pos="254000" algn="l"/>
              </a:tabLst>
            </a:pPr>
            <a:r>
              <a:rPr lang="en-AU" sz="2800" dirty="0">
                <a:solidFill>
                  <a:schemeClr val="bg1"/>
                </a:solidFill>
                <a:latin typeface="Times New Roman" charset="0"/>
                <a:ea typeface="Arial" charset="0"/>
                <a:cs typeface="Times New Roman" charset="0"/>
              </a:rPr>
              <a:t>	</a:t>
            </a:r>
            <a:r>
              <a:rPr lang="en-AU" sz="2800" b="1" baseline="30000" dirty="0">
                <a:solidFill>
                  <a:schemeClr val="bg1"/>
                </a:solidFill>
                <a:latin typeface="Times New Roman" charset="0"/>
                <a:ea typeface="Arial" charset="0"/>
                <a:cs typeface="Times New Roman" charset="0"/>
              </a:rPr>
              <a:t>16 </a:t>
            </a:r>
            <a:r>
              <a:rPr lang="en-AU" sz="2800" dirty="0">
                <a:solidFill>
                  <a:schemeClr val="bg1"/>
                </a:solidFill>
                <a:latin typeface="Times New Roman" charset="0"/>
                <a:ea typeface="Arial" charset="0"/>
                <a:cs typeface="Times New Roman" charset="0"/>
              </a:rPr>
              <a:t>	They shall hunger no more, neither thirst anymore; </a:t>
            </a:r>
            <a:endParaRPr lang="en-GB" sz="2800" dirty="0">
              <a:solidFill>
                <a:schemeClr val="bg1"/>
              </a:solidFill>
              <a:latin typeface="Calibri" charset="0"/>
              <a:ea typeface="Arial" charset="0"/>
              <a:cs typeface="Times New Roman" charset="0"/>
            </a:endParaRPr>
          </a:p>
          <a:p>
            <a:pPr marL="609600" indent="-203200">
              <a:spcBef>
                <a:spcPts val="0"/>
              </a:spcBef>
              <a:spcAft>
                <a:spcPts val="0"/>
              </a:spcAft>
            </a:pPr>
            <a:r>
              <a:rPr lang="en-AU" sz="2800" dirty="0">
                <a:solidFill>
                  <a:schemeClr val="bg1"/>
                </a:solidFill>
                <a:latin typeface="Times New Roman" charset="0"/>
                <a:ea typeface="Arial" charset="0"/>
                <a:cs typeface="Times New Roman" charset="0"/>
              </a:rPr>
              <a:t>the sun shall not strike them, </a:t>
            </a:r>
            <a:endParaRPr lang="en-GB" sz="2800" dirty="0">
              <a:solidFill>
                <a:schemeClr val="bg1"/>
              </a:solidFill>
              <a:latin typeface="Calibri" charset="0"/>
              <a:ea typeface="Arial" charset="0"/>
              <a:cs typeface="Times New Roman" charset="0"/>
            </a:endParaRPr>
          </a:p>
          <a:p>
            <a:pPr marL="609600" indent="-203200">
              <a:spcBef>
                <a:spcPts val="0"/>
              </a:spcBef>
              <a:spcAft>
                <a:spcPts val="0"/>
              </a:spcAft>
            </a:pPr>
            <a:r>
              <a:rPr lang="en-AU" sz="2800" dirty="0">
                <a:solidFill>
                  <a:schemeClr val="bg1"/>
                </a:solidFill>
                <a:latin typeface="Times New Roman" charset="0"/>
                <a:ea typeface="Arial" charset="0"/>
                <a:cs typeface="Times New Roman" charset="0"/>
              </a:rPr>
              <a:t>nor any scorching heat. </a:t>
            </a:r>
            <a:endParaRPr lang="en-GB" sz="2800" dirty="0">
              <a:solidFill>
                <a:schemeClr val="bg1"/>
              </a:solidFill>
              <a:latin typeface="Calibri" charset="0"/>
              <a:ea typeface="Arial" charset="0"/>
              <a:cs typeface="Times New Roman" charset="0"/>
            </a:endParaRPr>
          </a:p>
          <a:p>
            <a:pPr marL="609600" indent="-609600">
              <a:spcBef>
                <a:spcPts val="0"/>
              </a:spcBef>
              <a:spcAft>
                <a:spcPts val="0"/>
              </a:spcAft>
              <a:tabLst>
                <a:tab pos="127000" algn="r"/>
                <a:tab pos="254000" algn="l"/>
              </a:tabLst>
            </a:pPr>
            <a:r>
              <a:rPr lang="en-AU" sz="2800" dirty="0">
                <a:solidFill>
                  <a:schemeClr val="bg1"/>
                </a:solidFill>
                <a:latin typeface="Times New Roman" charset="0"/>
                <a:ea typeface="Arial" charset="0"/>
                <a:cs typeface="Times New Roman" charset="0"/>
              </a:rPr>
              <a:t>	</a:t>
            </a:r>
            <a:r>
              <a:rPr lang="en-AU" sz="2800" b="1" baseline="30000" dirty="0">
                <a:solidFill>
                  <a:schemeClr val="bg1"/>
                </a:solidFill>
                <a:latin typeface="Times New Roman" charset="0"/>
                <a:ea typeface="Arial" charset="0"/>
                <a:cs typeface="Times New Roman" charset="0"/>
              </a:rPr>
              <a:t>17 </a:t>
            </a:r>
            <a:r>
              <a:rPr lang="en-AU" sz="2800" dirty="0">
                <a:solidFill>
                  <a:schemeClr val="bg1"/>
                </a:solidFill>
                <a:latin typeface="Times New Roman" charset="0"/>
                <a:ea typeface="Arial" charset="0"/>
                <a:cs typeface="Times New Roman" charset="0"/>
              </a:rPr>
              <a:t>	For the Lamb in the midst of the throne will be their shepherd, </a:t>
            </a:r>
            <a:endParaRPr lang="en-GB" sz="2800" dirty="0">
              <a:solidFill>
                <a:schemeClr val="bg1"/>
              </a:solidFill>
              <a:latin typeface="Calibri" charset="0"/>
              <a:ea typeface="Arial" charset="0"/>
              <a:cs typeface="Times New Roman" charset="0"/>
            </a:endParaRPr>
          </a:p>
          <a:p>
            <a:pPr marL="609600" indent="-203200">
              <a:spcBef>
                <a:spcPts val="0"/>
              </a:spcBef>
              <a:spcAft>
                <a:spcPts val="0"/>
              </a:spcAft>
            </a:pPr>
            <a:r>
              <a:rPr lang="en-AU" sz="2800" dirty="0">
                <a:solidFill>
                  <a:schemeClr val="bg1"/>
                </a:solidFill>
                <a:latin typeface="Times New Roman" charset="0"/>
                <a:ea typeface="Arial" charset="0"/>
                <a:cs typeface="Times New Roman" charset="0"/>
              </a:rPr>
              <a:t>and he will guide them to springs of living water, </a:t>
            </a:r>
            <a:endParaRPr lang="en-GB" sz="2800" dirty="0">
              <a:solidFill>
                <a:schemeClr val="bg1"/>
              </a:solidFill>
              <a:latin typeface="Calibri" charset="0"/>
              <a:ea typeface="Arial" charset="0"/>
              <a:cs typeface="Times New Roman" charset="0"/>
            </a:endParaRPr>
          </a:p>
          <a:p>
            <a:pPr>
              <a:spcBef>
                <a:spcPts val="0"/>
              </a:spcBef>
              <a:spcAft>
                <a:spcPts val="0"/>
              </a:spcAft>
            </a:pPr>
            <a:r>
              <a:rPr lang="en-AU" sz="2800" dirty="0">
                <a:solidFill>
                  <a:schemeClr val="bg1"/>
                </a:solidFill>
                <a:latin typeface="Times New Roman" charset="0"/>
                <a:ea typeface="Arial" charset="0"/>
              </a:rPr>
              <a:t>	</a:t>
            </a:r>
            <a:r>
              <a:rPr lang="en-AU" sz="2800" dirty="0" smtClean="0">
                <a:solidFill>
                  <a:schemeClr val="bg1"/>
                </a:solidFill>
                <a:latin typeface="Times New Roman" charset="0"/>
                <a:ea typeface="Arial" charset="0"/>
              </a:rPr>
              <a:t>and </a:t>
            </a:r>
            <a:r>
              <a:rPr lang="en-AU" sz="2800" dirty="0">
                <a:solidFill>
                  <a:schemeClr val="bg1"/>
                </a:solidFill>
                <a:latin typeface="Times New Roman" charset="0"/>
                <a:ea typeface="Arial" charset="0"/>
              </a:rPr>
              <a:t>God will wipe away every tear from their eyes.”</a:t>
            </a:r>
            <a:r>
              <a:rPr lang="en-GB"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71422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8"/>
          </a:xfrm>
          <a:prstGeom prst="rect">
            <a:avLst/>
          </a:prstGeom>
          <a:noFill/>
          <a:ln w="9525">
            <a:noFill/>
            <a:miter lim="800000"/>
            <a:headEnd/>
            <a:tailEnd/>
          </a:ln>
        </p:spPr>
        <p:txBody>
          <a:bodyPr wrap="square">
            <a:prstTxWarp prst="textNoShape">
              <a:avLst/>
            </a:prstTxWarp>
            <a:spAutoFit/>
          </a:bodyPr>
          <a:lstStyle/>
          <a:p>
            <a:pPr>
              <a:spcAft>
                <a:spcPts val="0"/>
              </a:spcAft>
            </a:pPr>
            <a:r>
              <a:rPr lang="en-AU" sz="4000" b="1" dirty="0">
                <a:solidFill>
                  <a:schemeClr val="bg1"/>
                </a:solidFill>
                <a:latin typeface="Times New Roman" charset="0"/>
                <a:ea typeface="Arial" charset="0"/>
              </a:rPr>
              <a:t>8 </a:t>
            </a:r>
            <a:r>
              <a:rPr lang="en-AU" sz="2800" dirty="0">
                <a:solidFill>
                  <a:schemeClr val="bg1"/>
                </a:solidFill>
                <a:latin typeface="Times New Roman" charset="0"/>
                <a:ea typeface="Arial" charset="0"/>
              </a:rPr>
              <a:t>When the Lamb opened the seventh seal, there was silence in heaven for about half an hour.  </a:t>
            </a:r>
            <a:r>
              <a:rPr lang="en-AU" sz="2800" b="1" baseline="30000" dirty="0">
                <a:solidFill>
                  <a:schemeClr val="bg1"/>
                </a:solidFill>
                <a:latin typeface="Times New Roman" charset="0"/>
                <a:ea typeface="Arial" charset="0"/>
              </a:rPr>
              <a:t>2 </a:t>
            </a:r>
            <a:r>
              <a:rPr lang="en-AU" sz="2800" dirty="0">
                <a:solidFill>
                  <a:schemeClr val="bg1"/>
                </a:solidFill>
                <a:latin typeface="Times New Roman" charset="0"/>
                <a:ea typeface="Arial" charset="0"/>
              </a:rPr>
              <a:t>Then I saw the seven angels who stand before God, and seven trumpets were given to them.  </a:t>
            </a:r>
            <a:r>
              <a:rPr lang="en-AU" sz="2800" b="1" baseline="30000" dirty="0">
                <a:solidFill>
                  <a:schemeClr val="bg1"/>
                </a:solidFill>
                <a:latin typeface="Times New Roman" charset="0"/>
                <a:ea typeface="Arial" charset="0"/>
              </a:rPr>
              <a:t>3 </a:t>
            </a:r>
            <a:r>
              <a:rPr lang="en-AU" sz="2800" dirty="0">
                <a:solidFill>
                  <a:schemeClr val="bg1"/>
                </a:solidFill>
                <a:latin typeface="Times New Roman" charset="0"/>
                <a:ea typeface="Arial" charset="0"/>
              </a:rPr>
              <a:t>And another angel came and stood at the altar with a golden censer, and he was given much incense to offer with the prayers of all the saints on the golden altar before the throne, </a:t>
            </a:r>
            <a:r>
              <a:rPr lang="en-AU" sz="2800" b="1" baseline="30000" dirty="0">
                <a:solidFill>
                  <a:schemeClr val="bg1"/>
                </a:solidFill>
                <a:latin typeface="Times New Roman" charset="0"/>
                <a:ea typeface="Arial" charset="0"/>
              </a:rPr>
              <a:t>4 </a:t>
            </a:r>
            <a:r>
              <a:rPr lang="en-AU" sz="2800" dirty="0">
                <a:solidFill>
                  <a:schemeClr val="bg1"/>
                </a:solidFill>
                <a:latin typeface="Times New Roman" charset="0"/>
                <a:ea typeface="Arial" charset="0"/>
              </a:rPr>
              <a:t>and the smoke of the incense, with the prayers of the saints, rose before God from the hand of the angel.  </a:t>
            </a:r>
            <a:r>
              <a:rPr lang="en-AU" sz="2800" b="1" baseline="30000" dirty="0">
                <a:solidFill>
                  <a:schemeClr val="bg1"/>
                </a:solidFill>
                <a:latin typeface="Times New Roman" charset="0"/>
                <a:ea typeface="Arial" charset="0"/>
              </a:rPr>
              <a:t>5 </a:t>
            </a:r>
            <a:r>
              <a:rPr lang="en-AU" sz="2800" dirty="0">
                <a:solidFill>
                  <a:schemeClr val="bg1"/>
                </a:solidFill>
                <a:latin typeface="Times New Roman" charset="0"/>
                <a:ea typeface="Arial" charset="0"/>
              </a:rPr>
              <a:t>Then the angel took the censer and filled it with fire from the altar and threw it on the earth, and there were peals of thunder, rumblings, flashes of lightning, and an earthquake.</a:t>
            </a:r>
            <a:r>
              <a:rPr lang="en-GB"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739355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Revelation 6 &amp; 7 </a:t>
            </a:r>
            <a:r>
              <a:rPr lang="mr-IN" sz="2300" dirty="0" smtClean="0">
                <a:solidFill>
                  <a:srgbClr val="FFFF00"/>
                </a:solidFill>
                <a:latin typeface="Iowan Old Style Black"/>
                <a:cs typeface="Iowan Old Style Black"/>
              </a:rPr>
              <a:t>–</a:t>
            </a:r>
            <a:r>
              <a:rPr lang="en-US" sz="2300" dirty="0" smtClean="0">
                <a:solidFill>
                  <a:srgbClr val="FFFF00"/>
                </a:solidFill>
                <a:latin typeface="Iowan Old Style Black"/>
                <a:cs typeface="Iowan Old Style Black"/>
              </a:rPr>
              <a:t> The 7 Seals</a:t>
            </a:r>
            <a:endParaRPr lang="en-US" sz="2300" dirty="0" smtClean="0">
              <a:solidFill>
                <a:srgbClr val="FFFF00"/>
              </a:solidFill>
              <a:latin typeface="Iowan Old Style Black"/>
              <a:cs typeface="Iowan Old Style Black"/>
            </a:endParaRPr>
          </a:p>
        </p:txBody>
      </p:sp>
      <p:sp>
        <p:nvSpPr>
          <p:cNvPr id="13" name="TextBox 12"/>
          <p:cNvSpPr txBox="1"/>
          <p:nvPr/>
        </p:nvSpPr>
        <p:spPr>
          <a:xfrm>
            <a:off x="0" y="311400"/>
            <a:ext cx="8410025"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Are these events Current or Future????</a:t>
            </a:r>
            <a:endParaRPr lang="en-US" sz="2400" spc="120" dirty="0" smtClean="0">
              <a:solidFill>
                <a:schemeClr val="bg1"/>
              </a:solidFill>
              <a:latin typeface="Times New Roman"/>
              <a:cs typeface="Times New Roman"/>
            </a:endParaRPr>
          </a:p>
        </p:txBody>
      </p:sp>
      <p:sp>
        <p:nvSpPr>
          <p:cNvPr id="15" name="TextBox 14"/>
          <p:cNvSpPr txBox="1"/>
          <p:nvPr/>
        </p:nvSpPr>
        <p:spPr>
          <a:xfrm>
            <a:off x="0" y="664369"/>
            <a:ext cx="9114773" cy="1785104"/>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Matthew 24 also describes these events.</a:t>
            </a:r>
          </a:p>
          <a:p>
            <a:pPr marL="342900" indent="-342900">
              <a:buFont typeface="Arial" charset="0"/>
              <a:buChar char="•"/>
            </a:pPr>
            <a:r>
              <a:rPr lang="en-US" sz="2200" spc="120" dirty="0" smtClean="0">
                <a:solidFill>
                  <a:schemeClr val="bg1"/>
                </a:solidFill>
                <a:latin typeface="Times New Roman"/>
                <a:cs typeface="Times New Roman"/>
              </a:rPr>
              <a:t>They are </a:t>
            </a:r>
            <a:r>
              <a:rPr lang="en-US" sz="2200" b="1" spc="120" dirty="0" smtClean="0">
                <a:solidFill>
                  <a:schemeClr val="bg1"/>
                </a:solidFill>
                <a:latin typeface="Times New Roman"/>
                <a:cs typeface="Times New Roman"/>
              </a:rPr>
              <a:t>like</a:t>
            </a:r>
            <a:r>
              <a:rPr lang="en-US" sz="2200" spc="120" dirty="0" smtClean="0">
                <a:solidFill>
                  <a:schemeClr val="bg1"/>
                </a:solidFill>
                <a:latin typeface="Times New Roman"/>
                <a:cs typeface="Times New Roman"/>
              </a:rPr>
              <a:t> the end (birth pains) but they are </a:t>
            </a:r>
            <a:r>
              <a:rPr lang="en-US" sz="2200" b="1" spc="120" dirty="0" smtClean="0">
                <a:solidFill>
                  <a:schemeClr val="bg1"/>
                </a:solidFill>
                <a:latin typeface="Times New Roman"/>
                <a:cs typeface="Times New Roman"/>
              </a:rPr>
              <a:t>NOT</a:t>
            </a:r>
            <a:r>
              <a:rPr lang="en-US" sz="2200" spc="120" dirty="0" smtClean="0">
                <a:solidFill>
                  <a:schemeClr val="bg1"/>
                </a:solidFill>
                <a:latin typeface="Times New Roman"/>
                <a:cs typeface="Times New Roman"/>
              </a:rPr>
              <a:t> the end</a:t>
            </a:r>
          </a:p>
          <a:p>
            <a:pPr marL="342900" indent="-342900">
              <a:buFont typeface="Arial" charset="0"/>
              <a:buChar char="•"/>
            </a:pPr>
            <a:r>
              <a:rPr lang="en-US" sz="2200" spc="120" dirty="0" smtClean="0">
                <a:solidFill>
                  <a:schemeClr val="bg1"/>
                </a:solidFill>
                <a:latin typeface="Times New Roman"/>
                <a:cs typeface="Times New Roman"/>
              </a:rPr>
              <a:t>Because some of these things are happening in current history, it is like the end (glimpses of what is to come)</a:t>
            </a:r>
          </a:p>
          <a:p>
            <a:pPr marL="342900" indent="-342900">
              <a:buFont typeface="Arial" charset="0"/>
              <a:buChar char="•"/>
            </a:pPr>
            <a:r>
              <a:rPr lang="en-US" sz="2200" spc="120" dirty="0" smtClean="0">
                <a:solidFill>
                  <a:schemeClr val="bg1"/>
                </a:solidFill>
                <a:latin typeface="Times New Roman"/>
                <a:cs typeface="Times New Roman"/>
              </a:rPr>
              <a:t>But we have not yet seen it on a world-scale</a:t>
            </a:r>
            <a:endParaRPr lang="en-US" sz="2200" spc="120" dirty="0" smtClean="0">
              <a:solidFill>
                <a:schemeClr val="bg1"/>
              </a:solidFill>
              <a:latin typeface="Times New Roman"/>
              <a:cs typeface="Times New Roman"/>
            </a:endParaRPr>
          </a:p>
        </p:txBody>
      </p:sp>
      <p:sp>
        <p:nvSpPr>
          <p:cNvPr id="16" name="TextBox 15"/>
          <p:cNvSpPr txBox="1"/>
          <p:nvPr/>
        </p:nvSpPr>
        <p:spPr>
          <a:xfrm>
            <a:off x="9703" y="2281538"/>
            <a:ext cx="9084997" cy="830997"/>
          </a:xfrm>
          <a:prstGeom prst="rect">
            <a:avLst/>
          </a:prstGeom>
          <a:noFill/>
        </p:spPr>
        <p:txBody>
          <a:bodyPr wrap="square" rtlCol="0">
            <a:spAutoFit/>
          </a:bodyPr>
          <a:lstStyle/>
          <a:p>
            <a:pPr algn="ctr"/>
            <a:r>
              <a:rPr lang="en-US" sz="2400" spc="120" dirty="0" smtClean="0">
                <a:solidFill>
                  <a:srgbClr val="FFFF00"/>
                </a:solidFill>
                <a:latin typeface="Times New Roman"/>
                <a:cs typeface="Times New Roman"/>
              </a:rPr>
              <a:t>Jesus is the only one worthy to break the seals and set into motion God’s plan for the World</a:t>
            </a:r>
            <a:endParaRPr lang="en-US" sz="2400" spc="120" dirty="0" smtClean="0">
              <a:solidFill>
                <a:srgbClr val="FFFF00"/>
              </a:solidFill>
              <a:latin typeface="Times New Roman"/>
              <a:cs typeface="Times New Roman"/>
            </a:endParaRPr>
          </a:p>
        </p:txBody>
      </p:sp>
      <p:sp>
        <p:nvSpPr>
          <p:cNvPr id="17" name="TextBox 16"/>
          <p:cNvSpPr txBox="1"/>
          <p:nvPr/>
        </p:nvSpPr>
        <p:spPr>
          <a:xfrm>
            <a:off x="0" y="4268039"/>
            <a:ext cx="9144000" cy="430887"/>
          </a:xfrm>
          <a:prstGeom prst="rect">
            <a:avLst/>
          </a:prstGeom>
          <a:noFill/>
        </p:spPr>
        <p:txBody>
          <a:bodyPr wrap="square" rtlCol="0">
            <a:spAutoFit/>
          </a:bodyPr>
          <a:lstStyle/>
          <a:p>
            <a:r>
              <a:rPr lang="en-US" sz="2200" spc="120" dirty="0" smtClean="0">
                <a:solidFill>
                  <a:srgbClr val="FFFF00"/>
                </a:solidFill>
                <a:latin typeface="Times New Roman"/>
                <a:cs typeface="Times New Roman"/>
              </a:rPr>
              <a:t>1</a:t>
            </a:r>
            <a:r>
              <a:rPr lang="en-US" sz="2200" spc="120" baseline="30000" dirty="0" smtClean="0">
                <a:solidFill>
                  <a:srgbClr val="FFFF00"/>
                </a:solidFill>
                <a:latin typeface="Times New Roman"/>
                <a:cs typeface="Times New Roman"/>
              </a:rPr>
              <a:t>st</a:t>
            </a:r>
            <a:r>
              <a:rPr lang="en-US" sz="2200" spc="120" dirty="0" smtClean="0">
                <a:solidFill>
                  <a:srgbClr val="FFFF00"/>
                </a:solidFill>
                <a:latin typeface="Times New Roman"/>
                <a:cs typeface="Times New Roman"/>
              </a:rPr>
              <a:t>  seal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white horse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rider with bow and crown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conquest and war </a:t>
            </a:r>
            <a:endParaRPr lang="en-US" sz="2200" spc="120" dirty="0" smtClean="0">
              <a:solidFill>
                <a:schemeClr val="bg1"/>
              </a:solidFill>
              <a:latin typeface="Times New Roman"/>
              <a:cs typeface="Times New Roman"/>
            </a:endParaRPr>
          </a:p>
        </p:txBody>
      </p:sp>
      <p:sp>
        <p:nvSpPr>
          <p:cNvPr id="18" name="TextBox 17"/>
          <p:cNvSpPr txBox="1"/>
          <p:nvPr/>
        </p:nvSpPr>
        <p:spPr>
          <a:xfrm>
            <a:off x="-32186" y="2958646"/>
            <a:ext cx="9176186" cy="1384995"/>
          </a:xfrm>
          <a:prstGeom prst="rect">
            <a:avLst/>
          </a:prstGeom>
          <a:noFill/>
        </p:spPr>
        <p:txBody>
          <a:bodyPr wrap="square" rtlCol="0">
            <a:spAutoFit/>
          </a:bodyPr>
          <a:lstStyle/>
          <a:p>
            <a:pPr marL="342900" indent="-342900">
              <a:buFont typeface="Arial" charset="0"/>
              <a:buChar char="•"/>
            </a:pPr>
            <a:r>
              <a:rPr lang="en-US" sz="2100" u="sng" spc="120" dirty="0" smtClean="0">
                <a:solidFill>
                  <a:schemeClr val="bg1"/>
                </a:solidFill>
                <a:latin typeface="Times New Roman"/>
                <a:cs typeface="Times New Roman"/>
              </a:rPr>
              <a:t>7 seals</a:t>
            </a:r>
            <a:r>
              <a:rPr lang="en-US" sz="2100" spc="120" dirty="0" smtClean="0">
                <a:solidFill>
                  <a:schemeClr val="bg1"/>
                </a:solidFill>
                <a:latin typeface="Times New Roman"/>
                <a:cs typeface="Times New Roman"/>
              </a:rPr>
              <a:t> (Rev 6-8)– like a table of contents, telling us what to expect as we read the rest of the revelation</a:t>
            </a:r>
          </a:p>
          <a:p>
            <a:pPr marL="342900" indent="-342900">
              <a:buFont typeface="Arial" charset="0"/>
              <a:buChar char="•"/>
            </a:pPr>
            <a:r>
              <a:rPr lang="en-US" sz="2100" spc="120" dirty="0" smtClean="0">
                <a:solidFill>
                  <a:schemeClr val="bg1"/>
                </a:solidFill>
                <a:latin typeface="Times New Roman"/>
                <a:cs typeface="Times New Roman"/>
              </a:rPr>
              <a:t>followed by </a:t>
            </a:r>
            <a:r>
              <a:rPr lang="en-US" sz="2100" u="sng" spc="120" dirty="0" smtClean="0">
                <a:solidFill>
                  <a:schemeClr val="bg1"/>
                </a:solidFill>
                <a:latin typeface="Times New Roman"/>
                <a:cs typeface="Times New Roman"/>
              </a:rPr>
              <a:t>7 trumpets</a:t>
            </a:r>
            <a:r>
              <a:rPr lang="en-US" sz="2100" spc="120" dirty="0" smtClean="0">
                <a:solidFill>
                  <a:schemeClr val="bg1"/>
                </a:solidFill>
                <a:latin typeface="Times New Roman"/>
                <a:cs typeface="Times New Roman"/>
              </a:rPr>
              <a:t> (Rev8-14) </a:t>
            </a:r>
            <a:r>
              <a:rPr lang="mr-IN" sz="2100" spc="120" dirty="0" smtClean="0">
                <a:solidFill>
                  <a:schemeClr val="bg1"/>
                </a:solidFill>
                <a:latin typeface="Times New Roman"/>
                <a:cs typeface="Times New Roman"/>
              </a:rPr>
              <a:t>–</a:t>
            </a:r>
            <a:r>
              <a:rPr lang="en-US" sz="2100" spc="120" dirty="0" smtClean="0">
                <a:solidFill>
                  <a:schemeClr val="bg1"/>
                </a:solidFill>
                <a:latin typeface="Times New Roman"/>
                <a:cs typeface="Times New Roman"/>
              </a:rPr>
              <a:t> more detail of God’s wrath</a:t>
            </a:r>
          </a:p>
          <a:p>
            <a:pPr marL="342900" indent="-342900">
              <a:buFont typeface="Arial" charset="0"/>
              <a:buChar char="•"/>
            </a:pPr>
            <a:r>
              <a:rPr lang="en-US" sz="2100" spc="120" dirty="0" smtClean="0">
                <a:solidFill>
                  <a:schemeClr val="bg1"/>
                </a:solidFill>
                <a:latin typeface="Times New Roman"/>
                <a:cs typeface="Times New Roman"/>
              </a:rPr>
              <a:t>followed by </a:t>
            </a:r>
            <a:r>
              <a:rPr lang="en-US" sz="2100" u="sng" spc="120" dirty="0" smtClean="0">
                <a:solidFill>
                  <a:schemeClr val="bg1"/>
                </a:solidFill>
                <a:latin typeface="Times New Roman"/>
                <a:cs typeface="Times New Roman"/>
              </a:rPr>
              <a:t>7 bowls</a:t>
            </a:r>
            <a:r>
              <a:rPr lang="en-US" sz="2100" spc="120" dirty="0" smtClean="0">
                <a:solidFill>
                  <a:schemeClr val="bg1"/>
                </a:solidFill>
                <a:latin typeface="Times New Roman"/>
                <a:cs typeface="Times New Roman"/>
              </a:rPr>
              <a:t> (Rev15-16) </a:t>
            </a:r>
            <a:r>
              <a:rPr lang="mr-IN" sz="2100" spc="120" dirty="0" smtClean="0">
                <a:solidFill>
                  <a:schemeClr val="bg1"/>
                </a:solidFill>
                <a:latin typeface="Times New Roman"/>
                <a:cs typeface="Times New Roman"/>
              </a:rPr>
              <a:t>–</a:t>
            </a:r>
            <a:r>
              <a:rPr lang="en-US" sz="2100" spc="120" dirty="0" smtClean="0">
                <a:solidFill>
                  <a:schemeClr val="bg1"/>
                </a:solidFill>
                <a:latin typeface="Times New Roman"/>
                <a:cs typeface="Times New Roman"/>
              </a:rPr>
              <a:t> even greater detail </a:t>
            </a:r>
            <a:r>
              <a:rPr lang="mr-IN" sz="2100" spc="120" dirty="0" smtClean="0">
                <a:solidFill>
                  <a:schemeClr val="bg1"/>
                </a:solidFill>
                <a:latin typeface="Times New Roman"/>
                <a:cs typeface="Times New Roman"/>
              </a:rPr>
              <a:t>–</a:t>
            </a:r>
            <a:r>
              <a:rPr lang="en-US" sz="2100" spc="120" dirty="0" smtClean="0">
                <a:solidFill>
                  <a:schemeClr val="bg1"/>
                </a:solidFill>
                <a:latin typeface="Times New Roman"/>
                <a:cs typeface="Times New Roman"/>
              </a:rPr>
              <a:t> final plagues</a:t>
            </a:r>
            <a:endParaRPr lang="en-US" sz="2100" spc="120" dirty="0" smtClean="0">
              <a:solidFill>
                <a:schemeClr val="bg1"/>
              </a:solidFill>
              <a:latin typeface="Times New Roman"/>
              <a:cs typeface="Times New Roman"/>
            </a:endParaRPr>
          </a:p>
        </p:txBody>
      </p:sp>
      <p:sp>
        <p:nvSpPr>
          <p:cNvPr id="8" name="TextBox 7"/>
          <p:cNvSpPr txBox="1"/>
          <p:nvPr/>
        </p:nvSpPr>
        <p:spPr>
          <a:xfrm>
            <a:off x="0" y="4586853"/>
            <a:ext cx="9144000" cy="430887"/>
          </a:xfrm>
          <a:prstGeom prst="rect">
            <a:avLst/>
          </a:prstGeom>
          <a:noFill/>
        </p:spPr>
        <p:txBody>
          <a:bodyPr wrap="square" rtlCol="0">
            <a:spAutoFit/>
          </a:bodyPr>
          <a:lstStyle/>
          <a:p>
            <a:r>
              <a:rPr lang="en-US" sz="2200" spc="120" dirty="0" smtClean="0">
                <a:solidFill>
                  <a:srgbClr val="FFFF00"/>
                </a:solidFill>
                <a:latin typeface="Times New Roman"/>
                <a:cs typeface="Times New Roman"/>
              </a:rPr>
              <a:t>2</a:t>
            </a:r>
            <a:r>
              <a:rPr lang="en-US" sz="2200" spc="120" baseline="30000" dirty="0" smtClean="0">
                <a:solidFill>
                  <a:srgbClr val="FFFF00"/>
                </a:solidFill>
                <a:latin typeface="Times New Roman"/>
                <a:cs typeface="Times New Roman"/>
              </a:rPr>
              <a:t>nd</a:t>
            </a:r>
            <a:r>
              <a:rPr lang="en-US" sz="2200" spc="120" dirty="0" smtClean="0">
                <a:solidFill>
                  <a:srgbClr val="FFFF00"/>
                </a:solidFill>
                <a:latin typeface="Times New Roman"/>
                <a:cs typeface="Times New Roman"/>
              </a:rPr>
              <a:t>  seal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red horse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rider with sword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no peace.  anarchy &amp; murder</a:t>
            </a:r>
            <a:endParaRPr lang="en-US" sz="2200" spc="120" dirty="0" smtClean="0">
              <a:solidFill>
                <a:schemeClr val="bg1"/>
              </a:solidFill>
              <a:latin typeface="Times New Roman"/>
              <a:cs typeface="Times New Roman"/>
            </a:endParaRPr>
          </a:p>
        </p:txBody>
      </p:sp>
      <p:sp>
        <p:nvSpPr>
          <p:cNvPr id="9" name="TextBox 8"/>
          <p:cNvSpPr txBox="1"/>
          <p:nvPr/>
        </p:nvSpPr>
        <p:spPr>
          <a:xfrm>
            <a:off x="9703" y="4926876"/>
            <a:ext cx="9144000" cy="430887"/>
          </a:xfrm>
          <a:prstGeom prst="rect">
            <a:avLst/>
          </a:prstGeom>
          <a:noFill/>
        </p:spPr>
        <p:txBody>
          <a:bodyPr wrap="square" rtlCol="0">
            <a:spAutoFit/>
          </a:bodyPr>
          <a:lstStyle/>
          <a:p>
            <a:r>
              <a:rPr lang="en-US" sz="2200" spc="120" dirty="0" smtClean="0">
                <a:solidFill>
                  <a:srgbClr val="FFFF00"/>
                </a:solidFill>
                <a:latin typeface="Times New Roman"/>
                <a:cs typeface="Times New Roman"/>
              </a:rPr>
              <a:t>3</a:t>
            </a:r>
            <a:r>
              <a:rPr lang="en-US" sz="2200" spc="120" baseline="30000" dirty="0" smtClean="0">
                <a:solidFill>
                  <a:srgbClr val="FFFF00"/>
                </a:solidFill>
                <a:latin typeface="Times New Roman"/>
                <a:cs typeface="Times New Roman"/>
              </a:rPr>
              <a:t>rd</a:t>
            </a:r>
            <a:r>
              <a:rPr lang="en-US" sz="2200" spc="120" dirty="0" smtClean="0">
                <a:solidFill>
                  <a:srgbClr val="FFFF00"/>
                </a:solidFill>
                <a:latin typeface="Times New Roman"/>
                <a:cs typeface="Times New Roman"/>
              </a:rPr>
              <a:t>  seal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black horse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rider with scales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famine</a:t>
            </a:r>
            <a:endParaRPr lang="en-US" sz="2200" spc="120" dirty="0" smtClean="0">
              <a:solidFill>
                <a:schemeClr val="bg1"/>
              </a:solidFill>
              <a:latin typeface="Times New Roman"/>
              <a:cs typeface="Times New Roman"/>
            </a:endParaRPr>
          </a:p>
        </p:txBody>
      </p:sp>
      <p:sp>
        <p:nvSpPr>
          <p:cNvPr id="11" name="TextBox 10"/>
          <p:cNvSpPr txBox="1"/>
          <p:nvPr/>
        </p:nvSpPr>
        <p:spPr>
          <a:xfrm>
            <a:off x="9703" y="5283701"/>
            <a:ext cx="9144000" cy="430887"/>
          </a:xfrm>
          <a:prstGeom prst="rect">
            <a:avLst/>
          </a:prstGeom>
          <a:noFill/>
        </p:spPr>
        <p:txBody>
          <a:bodyPr wrap="square" rtlCol="0">
            <a:spAutoFit/>
          </a:bodyPr>
          <a:lstStyle/>
          <a:p>
            <a:r>
              <a:rPr lang="en-US" sz="2200" spc="120" dirty="0" smtClean="0">
                <a:solidFill>
                  <a:srgbClr val="FFFF00"/>
                </a:solidFill>
                <a:latin typeface="Times New Roman"/>
                <a:cs typeface="Times New Roman"/>
              </a:rPr>
              <a:t>4</a:t>
            </a:r>
            <a:r>
              <a:rPr lang="en-US" sz="2200" spc="120" baseline="30000" dirty="0" smtClean="0">
                <a:solidFill>
                  <a:srgbClr val="FFFF00"/>
                </a:solidFill>
                <a:latin typeface="Times New Roman"/>
                <a:cs typeface="Times New Roman"/>
              </a:rPr>
              <a:t>th</a:t>
            </a:r>
            <a:r>
              <a:rPr lang="en-US" sz="2200" spc="120" dirty="0" smtClean="0">
                <a:solidFill>
                  <a:srgbClr val="FFFF00"/>
                </a:solidFill>
                <a:latin typeface="Times New Roman"/>
                <a:cs typeface="Times New Roman"/>
              </a:rPr>
              <a:t>  seal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pale horse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death and hades</a:t>
            </a:r>
            <a:endParaRPr lang="en-US" sz="22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5" grpId="0" uiExpand="1" build="p"/>
      <p:bldP spid="16" grpId="0" build="p"/>
      <p:bldP spid="17" grpId="0" build="p"/>
      <p:bldP spid="18" grpId="0" uiExpand="1" build="p"/>
      <p:bldP spid="8" grpId="0" build="p"/>
      <p:bldP spid="9" grpId="0" build="p"/>
      <p:bldP spid="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36512" y="-94828"/>
            <a:ext cx="9114773" cy="769441"/>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Events that are </a:t>
            </a:r>
            <a:r>
              <a:rPr lang="en-US" sz="2200" b="1" spc="120" dirty="0" smtClean="0">
                <a:solidFill>
                  <a:schemeClr val="bg1"/>
                </a:solidFill>
                <a:latin typeface="Times New Roman"/>
                <a:cs typeface="Times New Roman"/>
              </a:rPr>
              <a:t>like</a:t>
            </a:r>
            <a:r>
              <a:rPr lang="en-US" sz="2200" spc="120" dirty="0" smtClean="0">
                <a:solidFill>
                  <a:schemeClr val="bg1"/>
                </a:solidFill>
                <a:latin typeface="Times New Roman"/>
                <a:cs typeface="Times New Roman"/>
              </a:rPr>
              <a:t> the end (birth pains) but they are </a:t>
            </a:r>
            <a:r>
              <a:rPr lang="en-US" sz="2200" b="1" spc="120" dirty="0" smtClean="0">
                <a:solidFill>
                  <a:schemeClr val="bg1"/>
                </a:solidFill>
                <a:latin typeface="Times New Roman"/>
                <a:cs typeface="Times New Roman"/>
              </a:rPr>
              <a:t>NOT</a:t>
            </a:r>
            <a:r>
              <a:rPr lang="en-US" sz="2200" spc="120" dirty="0" smtClean="0">
                <a:solidFill>
                  <a:schemeClr val="bg1"/>
                </a:solidFill>
                <a:latin typeface="Times New Roman"/>
                <a:cs typeface="Times New Roman"/>
              </a:rPr>
              <a:t> the end</a:t>
            </a:r>
          </a:p>
          <a:p>
            <a:pPr marL="342900" indent="-342900">
              <a:buFont typeface="Arial" charset="0"/>
              <a:buChar char="•"/>
            </a:pPr>
            <a:r>
              <a:rPr lang="en-US" sz="2200" spc="120" dirty="0" smtClean="0">
                <a:solidFill>
                  <a:schemeClr val="bg1"/>
                </a:solidFill>
                <a:latin typeface="Times New Roman"/>
                <a:cs typeface="Times New Roman"/>
              </a:rPr>
              <a:t>But at the end we will see these things on a world scale</a:t>
            </a:r>
            <a:endParaRPr lang="en-US" sz="2200" spc="120" dirty="0" smtClean="0">
              <a:solidFill>
                <a:schemeClr val="bg1"/>
              </a:solidFill>
              <a:latin typeface="Times New Roman"/>
              <a:cs typeface="Times New Roman"/>
            </a:endParaRPr>
          </a:p>
        </p:txBody>
      </p:sp>
      <p:sp>
        <p:nvSpPr>
          <p:cNvPr id="17" name="TextBox 16"/>
          <p:cNvSpPr txBox="1"/>
          <p:nvPr/>
        </p:nvSpPr>
        <p:spPr>
          <a:xfrm>
            <a:off x="-78840" y="1449180"/>
            <a:ext cx="9144000" cy="430887"/>
          </a:xfrm>
          <a:prstGeom prst="rect">
            <a:avLst/>
          </a:prstGeom>
          <a:noFill/>
        </p:spPr>
        <p:txBody>
          <a:bodyPr wrap="square" rtlCol="0">
            <a:spAutoFit/>
          </a:bodyPr>
          <a:lstStyle/>
          <a:p>
            <a:r>
              <a:rPr lang="en-US" sz="2200" spc="120" dirty="0" smtClean="0">
                <a:solidFill>
                  <a:srgbClr val="FFFF00"/>
                </a:solidFill>
                <a:latin typeface="Times New Roman"/>
                <a:cs typeface="Times New Roman"/>
              </a:rPr>
              <a:t>1</a:t>
            </a:r>
            <a:r>
              <a:rPr lang="en-US" sz="2200" spc="120" baseline="30000" dirty="0" smtClean="0">
                <a:solidFill>
                  <a:srgbClr val="FFFF00"/>
                </a:solidFill>
                <a:latin typeface="Times New Roman"/>
                <a:cs typeface="Times New Roman"/>
              </a:rPr>
              <a:t>st</a:t>
            </a:r>
            <a:r>
              <a:rPr lang="en-US" sz="2200" spc="120" dirty="0" smtClean="0">
                <a:solidFill>
                  <a:srgbClr val="FFFF00"/>
                </a:solidFill>
                <a:latin typeface="Times New Roman"/>
                <a:cs typeface="Times New Roman"/>
              </a:rPr>
              <a:t>  seal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white horse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rider with bow and crown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conquest and war </a:t>
            </a:r>
            <a:endParaRPr lang="en-US" sz="2200" spc="120" dirty="0" smtClean="0">
              <a:solidFill>
                <a:schemeClr val="bg1"/>
              </a:solidFill>
              <a:latin typeface="Times New Roman"/>
              <a:cs typeface="Times New Roman"/>
            </a:endParaRPr>
          </a:p>
        </p:txBody>
      </p:sp>
      <p:sp>
        <p:nvSpPr>
          <p:cNvPr id="18" name="TextBox 17"/>
          <p:cNvSpPr txBox="1"/>
          <p:nvPr/>
        </p:nvSpPr>
        <p:spPr>
          <a:xfrm>
            <a:off x="1035055" y="674613"/>
            <a:ext cx="7020272" cy="738664"/>
          </a:xfrm>
          <a:prstGeom prst="rect">
            <a:avLst/>
          </a:prstGeom>
          <a:noFill/>
          <a:ln w="15875">
            <a:solidFill>
              <a:schemeClr val="bg1"/>
            </a:solidFill>
          </a:ln>
        </p:spPr>
        <p:txBody>
          <a:bodyPr wrap="square" rtlCol="0">
            <a:spAutoFit/>
          </a:bodyPr>
          <a:lstStyle/>
          <a:p>
            <a:pPr algn="ctr"/>
            <a:r>
              <a:rPr lang="en-US" sz="2100" u="sng" spc="120" dirty="0" smtClean="0">
                <a:solidFill>
                  <a:schemeClr val="bg1"/>
                </a:solidFill>
                <a:latin typeface="Times New Roman"/>
                <a:cs typeface="Times New Roman"/>
              </a:rPr>
              <a:t>7 seals</a:t>
            </a:r>
            <a:r>
              <a:rPr lang="en-US" sz="2100" spc="120" dirty="0" smtClean="0">
                <a:solidFill>
                  <a:schemeClr val="bg1"/>
                </a:solidFill>
                <a:latin typeface="Times New Roman"/>
                <a:cs typeface="Times New Roman"/>
              </a:rPr>
              <a:t> (Rev 6-8)– like a table of contents, telling us what to expect as we read the rest of </a:t>
            </a:r>
            <a:r>
              <a:rPr lang="en-US" sz="2100" spc="120" smtClean="0">
                <a:solidFill>
                  <a:schemeClr val="bg1"/>
                </a:solidFill>
                <a:latin typeface="Times New Roman"/>
                <a:cs typeface="Times New Roman"/>
              </a:rPr>
              <a:t>the revelation</a:t>
            </a:r>
            <a:endParaRPr lang="en-US" sz="2100" spc="120" dirty="0" smtClean="0">
              <a:solidFill>
                <a:schemeClr val="bg1"/>
              </a:solidFill>
              <a:latin typeface="Times New Roman"/>
              <a:cs typeface="Times New Roman"/>
            </a:endParaRPr>
          </a:p>
        </p:txBody>
      </p:sp>
      <p:sp>
        <p:nvSpPr>
          <p:cNvPr id="8" name="TextBox 7"/>
          <p:cNvSpPr txBox="1"/>
          <p:nvPr/>
        </p:nvSpPr>
        <p:spPr>
          <a:xfrm>
            <a:off x="-78840" y="1767994"/>
            <a:ext cx="9144000" cy="430887"/>
          </a:xfrm>
          <a:prstGeom prst="rect">
            <a:avLst/>
          </a:prstGeom>
          <a:noFill/>
        </p:spPr>
        <p:txBody>
          <a:bodyPr wrap="square" rtlCol="0">
            <a:spAutoFit/>
          </a:bodyPr>
          <a:lstStyle/>
          <a:p>
            <a:r>
              <a:rPr lang="en-US" sz="2200" spc="120" dirty="0" smtClean="0">
                <a:solidFill>
                  <a:srgbClr val="FFFF00"/>
                </a:solidFill>
                <a:latin typeface="Times New Roman"/>
                <a:cs typeface="Times New Roman"/>
              </a:rPr>
              <a:t>2</a:t>
            </a:r>
            <a:r>
              <a:rPr lang="en-US" sz="2200" spc="120" baseline="30000" dirty="0" smtClean="0">
                <a:solidFill>
                  <a:srgbClr val="FFFF00"/>
                </a:solidFill>
                <a:latin typeface="Times New Roman"/>
                <a:cs typeface="Times New Roman"/>
              </a:rPr>
              <a:t>nd</a:t>
            </a:r>
            <a:r>
              <a:rPr lang="en-US" sz="2200" spc="120" dirty="0" smtClean="0">
                <a:solidFill>
                  <a:srgbClr val="FFFF00"/>
                </a:solidFill>
                <a:latin typeface="Times New Roman"/>
                <a:cs typeface="Times New Roman"/>
              </a:rPr>
              <a:t>  seal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red horse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rider with sword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no peace.  anarchy &amp; murder</a:t>
            </a:r>
            <a:endParaRPr lang="en-US" sz="2200" spc="120" dirty="0" smtClean="0">
              <a:solidFill>
                <a:schemeClr val="bg1"/>
              </a:solidFill>
              <a:latin typeface="Times New Roman"/>
              <a:cs typeface="Times New Roman"/>
            </a:endParaRPr>
          </a:p>
        </p:txBody>
      </p:sp>
      <p:sp>
        <p:nvSpPr>
          <p:cNvPr id="9" name="TextBox 8"/>
          <p:cNvSpPr txBox="1"/>
          <p:nvPr/>
        </p:nvSpPr>
        <p:spPr>
          <a:xfrm>
            <a:off x="-69137" y="2108017"/>
            <a:ext cx="9144000" cy="430887"/>
          </a:xfrm>
          <a:prstGeom prst="rect">
            <a:avLst/>
          </a:prstGeom>
          <a:noFill/>
        </p:spPr>
        <p:txBody>
          <a:bodyPr wrap="square" rtlCol="0">
            <a:spAutoFit/>
          </a:bodyPr>
          <a:lstStyle/>
          <a:p>
            <a:r>
              <a:rPr lang="en-US" sz="2200" spc="120" dirty="0" smtClean="0">
                <a:solidFill>
                  <a:srgbClr val="FFFF00"/>
                </a:solidFill>
                <a:latin typeface="Times New Roman"/>
                <a:cs typeface="Times New Roman"/>
              </a:rPr>
              <a:t>3</a:t>
            </a:r>
            <a:r>
              <a:rPr lang="en-US" sz="2200" spc="120" baseline="30000" dirty="0" smtClean="0">
                <a:solidFill>
                  <a:srgbClr val="FFFF00"/>
                </a:solidFill>
                <a:latin typeface="Times New Roman"/>
                <a:cs typeface="Times New Roman"/>
              </a:rPr>
              <a:t>rd</a:t>
            </a:r>
            <a:r>
              <a:rPr lang="en-US" sz="2200" spc="120" dirty="0" smtClean="0">
                <a:solidFill>
                  <a:srgbClr val="FFFF00"/>
                </a:solidFill>
                <a:latin typeface="Times New Roman"/>
                <a:cs typeface="Times New Roman"/>
              </a:rPr>
              <a:t>  seal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black horse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rider with scales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famine</a:t>
            </a:r>
            <a:endParaRPr lang="en-US" sz="2200" spc="120" dirty="0" smtClean="0">
              <a:solidFill>
                <a:schemeClr val="bg1"/>
              </a:solidFill>
              <a:latin typeface="Times New Roman"/>
              <a:cs typeface="Times New Roman"/>
            </a:endParaRPr>
          </a:p>
        </p:txBody>
      </p:sp>
      <p:sp>
        <p:nvSpPr>
          <p:cNvPr id="11" name="TextBox 10"/>
          <p:cNvSpPr txBox="1"/>
          <p:nvPr/>
        </p:nvSpPr>
        <p:spPr>
          <a:xfrm>
            <a:off x="-69137" y="2464842"/>
            <a:ext cx="9144000" cy="430887"/>
          </a:xfrm>
          <a:prstGeom prst="rect">
            <a:avLst/>
          </a:prstGeom>
          <a:noFill/>
        </p:spPr>
        <p:txBody>
          <a:bodyPr wrap="square" rtlCol="0">
            <a:spAutoFit/>
          </a:bodyPr>
          <a:lstStyle/>
          <a:p>
            <a:r>
              <a:rPr lang="en-US" sz="2200" spc="120" dirty="0" smtClean="0">
                <a:solidFill>
                  <a:srgbClr val="FFFF00"/>
                </a:solidFill>
                <a:latin typeface="Times New Roman"/>
                <a:cs typeface="Times New Roman"/>
              </a:rPr>
              <a:t>4</a:t>
            </a:r>
            <a:r>
              <a:rPr lang="en-US" sz="2200" spc="120" baseline="30000" dirty="0" smtClean="0">
                <a:solidFill>
                  <a:srgbClr val="FFFF00"/>
                </a:solidFill>
                <a:latin typeface="Times New Roman"/>
                <a:cs typeface="Times New Roman"/>
              </a:rPr>
              <a:t>th</a:t>
            </a:r>
            <a:r>
              <a:rPr lang="en-US" sz="2200" spc="120" dirty="0" smtClean="0">
                <a:solidFill>
                  <a:srgbClr val="FFFF00"/>
                </a:solidFill>
                <a:latin typeface="Times New Roman"/>
                <a:cs typeface="Times New Roman"/>
              </a:rPr>
              <a:t>  seal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pale horse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death and hades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¼ of global population die</a:t>
            </a:r>
            <a:endParaRPr lang="en-US" sz="2200" spc="120" dirty="0" smtClean="0">
              <a:solidFill>
                <a:schemeClr val="bg1"/>
              </a:solidFill>
              <a:latin typeface="Times New Roman"/>
              <a:cs typeface="Times New Roman"/>
            </a:endParaRPr>
          </a:p>
        </p:txBody>
      </p:sp>
      <p:sp>
        <p:nvSpPr>
          <p:cNvPr id="12" name="TextBox 11"/>
          <p:cNvSpPr txBox="1"/>
          <p:nvPr/>
        </p:nvSpPr>
        <p:spPr>
          <a:xfrm>
            <a:off x="-48347" y="2846681"/>
            <a:ext cx="9144000" cy="769441"/>
          </a:xfrm>
          <a:prstGeom prst="rect">
            <a:avLst/>
          </a:prstGeom>
          <a:noFill/>
        </p:spPr>
        <p:txBody>
          <a:bodyPr wrap="square" rtlCol="0">
            <a:spAutoFit/>
          </a:bodyPr>
          <a:lstStyle/>
          <a:p>
            <a:r>
              <a:rPr lang="en-US" sz="2200" spc="120" dirty="0" smtClean="0">
                <a:solidFill>
                  <a:srgbClr val="FFFF00"/>
                </a:solidFill>
                <a:latin typeface="Times New Roman"/>
                <a:cs typeface="Times New Roman"/>
              </a:rPr>
              <a:t>5</a:t>
            </a:r>
            <a:r>
              <a:rPr lang="en-US" sz="2200" spc="120" baseline="30000" dirty="0" smtClean="0">
                <a:solidFill>
                  <a:srgbClr val="FFFF00"/>
                </a:solidFill>
                <a:latin typeface="Times New Roman"/>
                <a:cs typeface="Times New Roman"/>
              </a:rPr>
              <a:t>th</a:t>
            </a:r>
            <a:r>
              <a:rPr lang="en-US" sz="2200" spc="120" dirty="0" smtClean="0">
                <a:solidFill>
                  <a:srgbClr val="FFFF00"/>
                </a:solidFill>
                <a:latin typeface="Times New Roman"/>
                <a:cs typeface="Times New Roman"/>
              </a:rPr>
              <a:t>  seal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The faithful who have been slain cry out for justice.</a:t>
            </a:r>
          </a:p>
          <a:p>
            <a:r>
              <a:rPr lang="en-US" sz="2200" spc="120" dirty="0" smtClean="0">
                <a:solidFill>
                  <a:schemeClr val="bg1"/>
                </a:solidFill>
                <a:latin typeface="Times New Roman"/>
                <a:cs typeface="Times New Roman"/>
              </a:rPr>
              <a:t>Every Christian martyr goes straight to glory.  More to yet die.</a:t>
            </a:r>
            <a:endParaRPr lang="en-US" sz="2200" spc="120" dirty="0" smtClean="0">
              <a:solidFill>
                <a:schemeClr val="bg1"/>
              </a:solidFill>
              <a:latin typeface="Times New Roman"/>
              <a:cs typeface="Times New Roman"/>
            </a:endParaRPr>
          </a:p>
        </p:txBody>
      </p:sp>
      <p:sp>
        <p:nvSpPr>
          <p:cNvPr id="14" name="TextBox 13"/>
          <p:cNvSpPr txBox="1"/>
          <p:nvPr/>
        </p:nvSpPr>
        <p:spPr>
          <a:xfrm>
            <a:off x="-43156" y="3539178"/>
            <a:ext cx="9144000" cy="430887"/>
          </a:xfrm>
          <a:prstGeom prst="rect">
            <a:avLst/>
          </a:prstGeom>
          <a:noFill/>
        </p:spPr>
        <p:txBody>
          <a:bodyPr wrap="square" rtlCol="0">
            <a:spAutoFit/>
          </a:bodyPr>
          <a:lstStyle/>
          <a:p>
            <a:r>
              <a:rPr lang="en-US" sz="2200" spc="120" dirty="0" smtClean="0">
                <a:solidFill>
                  <a:srgbClr val="FFFF00"/>
                </a:solidFill>
                <a:latin typeface="Times New Roman"/>
                <a:cs typeface="Times New Roman"/>
              </a:rPr>
              <a:t>6</a:t>
            </a:r>
            <a:r>
              <a:rPr lang="en-US" sz="2200" spc="120" baseline="30000" dirty="0" smtClean="0">
                <a:solidFill>
                  <a:srgbClr val="FFFF00"/>
                </a:solidFill>
                <a:latin typeface="Times New Roman"/>
                <a:cs typeface="Times New Roman"/>
              </a:rPr>
              <a:t>th</a:t>
            </a:r>
            <a:r>
              <a:rPr lang="en-US" sz="2200" spc="120" dirty="0" smtClean="0">
                <a:solidFill>
                  <a:srgbClr val="FFFF00"/>
                </a:solidFill>
                <a:latin typeface="Times New Roman"/>
                <a:cs typeface="Times New Roman"/>
              </a:rPr>
              <a:t>  seal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Cataclysmic global / cosmic upheaval.  </a:t>
            </a:r>
            <a:r>
              <a:rPr lang="en-US" sz="2200" u="sng" spc="120" dirty="0" smtClean="0">
                <a:solidFill>
                  <a:schemeClr val="bg1"/>
                </a:solidFill>
                <a:latin typeface="Times New Roman"/>
                <a:cs typeface="Times New Roman"/>
              </a:rPr>
              <a:t>Who can stand?</a:t>
            </a:r>
            <a:endParaRPr lang="en-US" sz="2200" u="sng" spc="120" dirty="0" smtClean="0">
              <a:solidFill>
                <a:schemeClr val="bg1"/>
              </a:solidFill>
              <a:latin typeface="Times New Roman"/>
              <a:cs typeface="Times New Roman"/>
            </a:endParaRPr>
          </a:p>
        </p:txBody>
      </p:sp>
      <p:sp>
        <p:nvSpPr>
          <p:cNvPr id="19" name="TextBox 18"/>
          <p:cNvSpPr txBox="1"/>
          <p:nvPr/>
        </p:nvSpPr>
        <p:spPr>
          <a:xfrm>
            <a:off x="101" y="3889049"/>
            <a:ext cx="2267644" cy="430887"/>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144 000 = </a:t>
            </a:r>
            <a:endParaRPr lang="en-US" sz="2200" spc="120" dirty="0" smtClean="0">
              <a:solidFill>
                <a:schemeClr val="bg1"/>
              </a:solidFill>
              <a:latin typeface="Times New Roman"/>
              <a:cs typeface="Times New Roman"/>
            </a:endParaRPr>
          </a:p>
        </p:txBody>
      </p:sp>
      <p:sp>
        <p:nvSpPr>
          <p:cNvPr id="20" name="TextBox 19"/>
          <p:cNvSpPr txBox="1"/>
          <p:nvPr/>
        </p:nvSpPr>
        <p:spPr>
          <a:xfrm>
            <a:off x="1691680" y="3908434"/>
            <a:ext cx="7452320" cy="769441"/>
          </a:xfrm>
          <a:prstGeom prst="rect">
            <a:avLst/>
          </a:prstGeom>
          <a:noFill/>
        </p:spPr>
        <p:txBody>
          <a:bodyPr wrap="square" rtlCol="0">
            <a:spAutoFit/>
          </a:bodyPr>
          <a:lstStyle/>
          <a:p>
            <a:pPr marL="7938" marR="0" lvl="0" indent="-7938" defTabSz="914400" eaLnBrk="1" fontAlgn="auto" latinLnBrk="0" hangingPunct="1">
              <a:lnSpc>
                <a:spcPct val="100000"/>
              </a:lnSpc>
              <a:spcBef>
                <a:spcPts val="0"/>
              </a:spcBef>
              <a:spcAft>
                <a:spcPts val="0"/>
              </a:spcAft>
              <a:buClrTx/>
              <a:buSzTx/>
              <a:buFont typeface="+mj-lt"/>
              <a:buNone/>
              <a:defRPr/>
            </a:pPr>
            <a:r>
              <a:rPr lang="en-US" sz="2200" spc="120" dirty="0" smtClean="0">
                <a:solidFill>
                  <a:schemeClr val="bg1"/>
                </a:solidFill>
                <a:latin typeface="Times New Roman"/>
                <a:cs typeface="Times New Roman"/>
              </a:rPr>
              <a:t>a) A remnant of Israel;  or </a:t>
            </a:r>
            <a:br>
              <a:rPr lang="en-US" sz="2200" spc="120" dirty="0" smtClean="0">
                <a:solidFill>
                  <a:schemeClr val="bg1"/>
                </a:solidFill>
                <a:latin typeface="Times New Roman"/>
                <a:cs typeface="Times New Roman"/>
              </a:rPr>
            </a:br>
            <a:r>
              <a:rPr lang="en-US" sz="2200" spc="120" dirty="0" smtClean="0">
                <a:solidFill>
                  <a:schemeClr val="bg1"/>
                </a:solidFill>
                <a:latin typeface="Times New Roman"/>
                <a:cs typeface="Times New Roman"/>
              </a:rPr>
              <a:t>b) all Gods faithful in which Israel holds a special place</a:t>
            </a:r>
            <a:endParaRPr lang="en-US" sz="2200" spc="120" dirty="0" smtClean="0">
              <a:solidFill>
                <a:schemeClr val="bg1"/>
              </a:solidFill>
              <a:latin typeface="Times New Roman"/>
              <a:cs typeface="Times New Roman"/>
            </a:endParaRPr>
          </a:p>
        </p:txBody>
      </p:sp>
      <p:sp>
        <p:nvSpPr>
          <p:cNvPr id="21" name="TextBox 20"/>
          <p:cNvSpPr txBox="1"/>
          <p:nvPr/>
        </p:nvSpPr>
        <p:spPr>
          <a:xfrm>
            <a:off x="-27558" y="4585692"/>
            <a:ext cx="9171557" cy="1107996"/>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Sealed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Holy Spirit guarantees our spiritual inheritance and helps us to stand strong through the tribulation</a:t>
            </a:r>
          </a:p>
          <a:p>
            <a:pPr marL="342900" indent="-342900">
              <a:buFont typeface="Arial" charset="0"/>
              <a:buChar char="•"/>
            </a:pPr>
            <a:r>
              <a:rPr lang="en-US" sz="2200" u="sng" spc="120" dirty="0" smtClean="0">
                <a:solidFill>
                  <a:schemeClr val="bg1"/>
                </a:solidFill>
                <a:latin typeface="Times New Roman"/>
                <a:cs typeface="Times New Roman"/>
              </a:rPr>
              <a:t>Those who are made holy through the blood of Jesus can stand!!!</a:t>
            </a:r>
            <a:r>
              <a:rPr lang="en-US" sz="2200" spc="120" dirty="0" smtClean="0">
                <a:solidFill>
                  <a:schemeClr val="bg1"/>
                </a:solidFill>
                <a:latin typeface="Times New Roman"/>
                <a:cs typeface="Times New Roman"/>
              </a:rPr>
              <a:t> </a:t>
            </a:r>
            <a:endParaRPr lang="en-US" sz="22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467326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9" grpId="0"/>
      <p:bldP spid="20" grpId="0"/>
      <p:bldP spid="2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432256"/>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4000" b="1" dirty="0">
                <a:solidFill>
                  <a:schemeClr val="bg1"/>
                </a:solidFill>
                <a:latin typeface="Times New Roman" charset="0"/>
                <a:ea typeface="Arial" charset="0"/>
                <a:cs typeface="Times New Roman" charset="0"/>
              </a:rPr>
              <a:t>6 </a:t>
            </a:r>
            <a:r>
              <a:rPr lang="en-AU" sz="2800" dirty="0">
                <a:solidFill>
                  <a:schemeClr val="bg1"/>
                </a:solidFill>
                <a:latin typeface="Times New Roman" charset="0"/>
                <a:ea typeface="Arial" charset="0"/>
                <a:cs typeface="Times New Roman" charset="0"/>
              </a:rPr>
              <a:t>Now I watched when the Lamb opened one of the seven seals, and I heard one of the four living creatures say with a voice like thunder, “Come!”  </a:t>
            </a:r>
            <a:r>
              <a:rPr lang="en-AU" sz="2800" b="1" baseline="30000" dirty="0">
                <a:solidFill>
                  <a:schemeClr val="bg1"/>
                </a:solidFill>
                <a:latin typeface="Times New Roman" charset="0"/>
                <a:ea typeface="Arial" charset="0"/>
                <a:cs typeface="Times New Roman" charset="0"/>
              </a:rPr>
              <a:t>2 </a:t>
            </a:r>
            <a:r>
              <a:rPr lang="en-AU" sz="2800" dirty="0">
                <a:solidFill>
                  <a:schemeClr val="bg1"/>
                </a:solidFill>
                <a:latin typeface="Times New Roman" charset="0"/>
                <a:ea typeface="Arial" charset="0"/>
                <a:cs typeface="Times New Roman" charset="0"/>
              </a:rPr>
              <a:t>And I looked, and behold, a white horse!  And its rider had a bow, and a crown was given to him, and he came out conquering, and to conquer. </a:t>
            </a:r>
            <a:endParaRPr lang="en-GB" sz="2400" dirty="0">
              <a:solidFill>
                <a:schemeClr val="bg1"/>
              </a:solidFill>
              <a:latin typeface="Calibri" charset="0"/>
              <a:ea typeface="Arial" charset="0"/>
              <a:cs typeface="Times New Roman" charset="0"/>
            </a:endParaRPr>
          </a:p>
          <a:p>
            <a:pPr>
              <a:lnSpc>
                <a:spcPct val="115000"/>
              </a:lnSpc>
              <a:spcAft>
                <a:spcPts val="0"/>
              </a:spcAft>
            </a:pPr>
            <a:r>
              <a:rPr lang="en-AU" sz="2800" dirty="0">
                <a:solidFill>
                  <a:schemeClr val="bg1"/>
                </a:solidFill>
                <a:latin typeface="Times New Roman" charset="0"/>
                <a:ea typeface="Arial" charset="0"/>
                <a:cs typeface="Times New Roman" charset="0"/>
              </a:rPr>
              <a:t> </a:t>
            </a:r>
            <a:endParaRPr lang="en-GB" sz="2400" dirty="0">
              <a:solidFill>
                <a:schemeClr val="bg1"/>
              </a:solidFill>
              <a:latin typeface="Calibri" charset="0"/>
              <a:ea typeface="Arial" charset="0"/>
              <a:cs typeface="Times New Roman" charset="0"/>
            </a:endParaRPr>
          </a:p>
          <a:p>
            <a:r>
              <a:rPr lang="en-AU" sz="2800" b="1" baseline="30000" dirty="0">
                <a:solidFill>
                  <a:schemeClr val="bg1"/>
                </a:solidFill>
                <a:latin typeface="Times New Roman" charset="0"/>
                <a:ea typeface="Arial" charset="0"/>
              </a:rPr>
              <a:t>3 </a:t>
            </a:r>
            <a:r>
              <a:rPr lang="en-AU" sz="2800" dirty="0">
                <a:solidFill>
                  <a:schemeClr val="bg1"/>
                </a:solidFill>
                <a:latin typeface="Times New Roman" charset="0"/>
                <a:ea typeface="Arial" charset="0"/>
              </a:rPr>
              <a:t>When he opened the second seal, I heard the second living creature say, “Come!”  </a:t>
            </a:r>
            <a:r>
              <a:rPr lang="en-AU" sz="2800" b="1" baseline="30000" dirty="0">
                <a:solidFill>
                  <a:schemeClr val="bg1"/>
                </a:solidFill>
                <a:latin typeface="Times New Roman" charset="0"/>
                <a:ea typeface="Arial" charset="0"/>
              </a:rPr>
              <a:t>4 </a:t>
            </a:r>
            <a:r>
              <a:rPr lang="en-AU" sz="2800" dirty="0">
                <a:solidFill>
                  <a:schemeClr val="bg1"/>
                </a:solidFill>
                <a:latin typeface="Times New Roman" charset="0"/>
                <a:ea typeface="Arial" charset="0"/>
              </a:rPr>
              <a:t>And out came another horse, bright red.  Its rider was permitted to take peace from the earth, so that people should slay one another, and he was given a great sword. </a:t>
            </a:r>
            <a:endParaRPr lang="en-GB" sz="28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493812"/>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700" b="1" baseline="30000" dirty="0">
                <a:solidFill>
                  <a:srgbClr val="FFFFFF"/>
                </a:solidFill>
                <a:latin typeface="Times New Roman" charset="0"/>
                <a:ea typeface="Arial" charset="0"/>
                <a:cs typeface="Times New Roman" charset="0"/>
              </a:rPr>
              <a:t>5 </a:t>
            </a:r>
            <a:r>
              <a:rPr lang="en-AU" sz="2700" dirty="0">
                <a:solidFill>
                  <a:srgbClr val="FFFFFF"/>
                </a:solidFill>
                <a:latin typeface="Times New Roman" charset="0"/>
                <a:ea typeface="Arial" charset="0"/>
                <a:cs typeface="Times New Roman" charset="0"/>
              </a:rPr>
              <a:t>When he opened the third seal, I heard the third living creature say, “Come!”  And I looked, and behold, a black horse!  And its rider had a pair of scales in his hand.  </a:t>
            </a:r>
            <a:r>
              <a:rPr lang="en-AU" sz="2700" b="1" baseline="30000" dirty="0">
                <a:solidFill>
                  <a:srgbClr val="FFFFFF"/>
                </a:solidFill>
                <a:latin typeface="Times New Roman" charset="0"/>
                <a:ea typeface="Arial" charset="0"/>
                <a:cs typeface="Times New Roman" charset="0"/>
              </a:rPr>
              <a:t>6 </a:t>
            </a:r>
            <a:r>
              <a:rPr lang="en-AU" sz="2700" dirty="0">
                <a:solidFill>
                  <a:srgbClr val="FFFFFF"/>
                </a:solidFill>
                <a:latin typeface="Times New Roman" charset="0"/>
                <a:ea typeface="Arial" charset="0"/>
                <a:cs typeface="Times New Roman" charset="0"/>
              </a:rPr>
              <a:t>And I heard what seemed to be a voice in the midst of the four living creatures, saying, “A quart of wheat for a denarius, and three quarts of barley for a denarius, and do not harm the oil and wine!” </a:t>
            </a:r>
            <a:endParaRPr lang="en-GB" sz="2700" dirty="0">
              <a:latin typeface="Calibri" charset="0"/>
              <a:ea typeface="Arial" charset="0"/>
              <a:cs typeface="Times New Roman" charset="0"/>
            </a:endParaRPr>
          </a:p>
          <a:p>
            <a:pPr indent="152400">
              <a:spcAft>
                <a:spcPts val="0"/>
              </a:spcAft>
            </a:pPr>
            <a:r>
              <a:rPr lang="en-AU" sz="2700" dirty="0">
                <a:solidFill>
                  <a:srgbClr val="FFFFFF"/>
                </a:solidFill>
                <a:latin typeface="Times New Roman" charset="0"/>
                <a:ea typeface="Arial" charset="0"/>
                <a:cs typeface="Times New Roman" charset="0"/>
              </a:rPr>
              <a:t> </a:t>
            </a:r>
            <a:endParaRPr lang="en-GB" sz="2700" dirty="0">
              <a:latin typeface="Calibri" charset="0"/>
              <a:ea typeface="Arial" charset="0"/>
              <a:cs typeface="Times New Roman" charset="0"/>
            </a:endParaRPr>
          </a:p>
          <a:p>
            <a:pPr indent="152400">
              <a:spcAft>
                <a:spcPts val="0"/>
              </a:spcAft>
            </a:pPr>
            <a:r>
              <a:rPr lang="en-AU" sz="2700" b="1" baseline="30000" dirty="0">
                <a:solidFill>
                  <a:srgbClr val="FFFFFF"/>
                </a:solidFill>
                <a:latin typeface="Times New Roman" charset="0"/>
                <a:ea typeface="Arial" charset="0"/>
                <a:cs typeface="Times New Roman" charset="0"/>
              </a:rPr>
              <a:t>7 </a:t>
            </a:r>
            <a:r>
              <a:rPr lang="en-AU" sz="2700" dirty="0">
                <a:solidFill>
                  <a:srgbClr val="FFFFFF"/>
                </a:solidFill>
                <a:latin typeface="Times New Roman" charset="0"/>
                <a:ea typeface="Arial" charset="0"/>
                <a:cs typeface="Times New Roman" charset="0"/>
              </a:rPr>
              <a:t>When he opened the fourth seal, I heard the voice of the fourth living creature say, “Come!”  </a:t>
            </a:r>
            <a:r>
              <a:rPr lang="en-AU" sz="2700" b="1" baseline="30000" dirty="0">
                <a:solidFill>
                  <a:srgbClr val="FFFFFF"/>
                </a:solidFill>
                <a:latin typeface="Times New Roman" charset="0"/>
                <a:ea typeface="Arial" charset="0"/>
                <a:cs typeface="Times New Roman" charset="0"/>
              </a:rPr>
              <a:t>8 </a:t>
            </a:r>
            <a:r>
              <a:rPr lang="en-AU" sz="2700" dirty="0">
                <a:solidFill>
                  <a:srgbClr val="FFFFFF"/>
                </a:solidFill>
                <a:latin typeface="Times New Roman" charset="0"/>
                <a:ea typeface="Arial" charset="0"/>
                <a:cs typeface="Times New Roman" charset="0"/>
              </a:rPr>
              <a:t>And I looked, and behold, a pale horse!  And its rider’s name was Death, and Hades followed him.  And they were given authority over a fourth of the earth, to kill with sword and with famine and with pestilence and by wild beasts of the earth. </a:t>
            </a:r>
            <a:endParaRPr lang="en-GB" sz="2700" dirty="0">
              <a:effectLst/>
              <a:latin typeface="Calibri" charset="0"/>
              <a:ea typeface="Arial"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970318"/>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800" b="1" baseline="30000">
                <a:solidFill>
                  <a:schemeClr val="bg1"/>
                </a:solidFill>
                <a:latin typeface="Times New Roman" charset="0"/>
                <a:ea typeface="Arial" charset="0"/>
              </a:rPr>
              <a:t>9 </a:t>
            </a:r>
            <a:r>
              <a:rPr lang="en-AU" sz="2800">
                <a:solidFill>
                  <a:schemeClr val="bg1"/>
                </a:solidFill>
                <a:latin typeface="Times New Roman" charset="0"/>
                <a:ea typeface="Arial" charset="0"/>
              </a:rPr>
              <a:t>When he opened the fifth seal, I saw under the altar the souls of those who had been slain for the word of God and for the witness they had borne.  </a:t>
            </a:r>
            <a:r>
              <a:rPr lang="en-AU" sz="2800" b="1" baseline="30000" dirty="0">
                <a:solidFill>
                  <a:schemeClr val="bg1"/>
                </a:solidFill>
                <a:latin typeface="Times New Roman" charset="0"/>
                <a:ea typeface="Arial" charset="0"/>
              </a:rPr>
              <a:t>10 </a:t>
            </a:r>
            <a:r>
              <a:rPr lang="en-AU" sz="2800" dirty="0">
                <a:solidFill>
                  <a:schemeClr val="bg1"/>
                </a:solidFill>
                <a:latin typeface="Times New Roman" charset="0"/>
                <a:ea typeface="Arial" charset="0"/>
              </a:rPr>
              <a:t>They cried out with a loud voice, “O Sovereign Lord, holy and true, how long before you will judge and avenge our blood on those who dwell on the earth?”  </a:t>
            </a:r>
            <a:r>
              <a:rPr lang="en-AU" sz="2800" b="1" baseline="30000" dirty="0">
                <a:solidFill>
                  <a:schemeClr val="bg1"/>
                </a:solidFill>
                <a:latin typeface="Times New Roman" charset="0"/>
                <a:ea typeface="Arial" charset="0"/>
              </a:rPr>
              <a:t>11 </a:t>
            </a:r>
            <a:r>
              <a:rPr lang="en-AU" sz="2800" dirty="0">
                <a:solidFill>
                  <a:schemeClr val="bg1"/>
                </a:solidFill>
                <a:latin typeface="Times New Roman" charset="0"/>
                <a:ea typeface="Arial" charset="0"/>
              </a:rPr>
              <a:t>Then they were each given a white robe and told to rest a little longer, until the number of their fellow servants and their brothers should be complete, who were to be killed as they themselves had been.</a:t>
            </a:r>
            <a:r>
              <a:rPr lang="en-GB"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3866"/>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800" b="1" baseline="30000" dirty="0">
                <a:solidFill>
                  <a:schemeClr val="bg1"/>
                </a:solidFill>
                <a:latin typeface="Times New Roman" charset="0"/>
                <a:ea typeface="Arial" charset="0"/>
              </a:rPr>
              <a:t>12 </a:t>
            </a:r>
            <a:r>
              <a:rPr lang="en-AU" sz="2800" dirty="0">
                <a:solidFill>
                  <a:schemeClr val="bg1"/>
                </a:solidFill>
                <a:latin typeface="Times New Roman" charset="0"/>
                <a:ea typeface="Arial" charset="0"/>
              </a:rPr>
              <a:t>When he opened the sixth seal, I looked, and behold, there was a great earthquake, and the sun became black as sackcloth, the full moon became like blood, </a:t>
            </a:r>
            <a:r>
              <a:rPr lang="en-AU" sz="2800" b="1" baseline="30000" dirty="0">
                <a:solidFill>
                  <a:schemeClr val="bg1"/>
                </a:solidFill>
                <a:latin typeface="Times New Roman" charset="0"/>
                <a:ea typeface="Arial" charset="0"/>
              </a:rPr>
              <a:t>13 </a:t>
            </a:r>
            <a:r>
              <a:rPr lang="en-AU" sz="2800" dirty="0">
                <a:solidFill>
                  <a:schemeClr val="bg1"/>
                </a:solidFill>
                <a:latin typeface="Times New Roman" charset="0"/>
                <a:ea typeface="Arial" charset="0"/>
              </a:rPr>
              <a:t>and the stars of the sky fell to the earth as the fig tree sheds its winter fruit when shaken by a gale.  </a:t>
            </a:r>
            <a:r>
              <a:rPr lang="en-AU" sz="2800" b="1" baseline="30000" dirty="0">
                <a:solidFill>
                  <a:schemeClr val="bg1"/>
                </a:solidFill>
                <a:latin typeface="Times New Roman" charset="0"/>
                <a:ea typeface="Arial" charset="0"/>
              </a:rPr>
              <a:t>14 </a:t>
            </a:r>
            <a:r>
              <a:rPr lang="en-AU" sz="2800" dirty="0">
                <a:solidFill>
                  <a:schemeClr val="bg1"/>
                </a:solidFill>
                <a:latin typeface="Times New Roman" charset="0"/>
                <a:ea typeface="Arial" charset="0"/>
              </a:rPr>
              <a:t>The sky vanished like a scroll that is being rolled up, and every mountain and island was removed from its place.  </a:t>
            </a:r>
            <a:r>
              <a:rPr lang="en-AU" sz="2800" b="1" baseline="30000" dirty="0">
                <a:solidFill>
                  <a:schemeClr val="bg1"/>
                </a:solidFill>
                <a:latin typeface="Times New Roman" charset="0"/>
                <a:ea typeface="Arial" charset="0"/>
              </a:rPr>
              <a:t>15 </a:t>
            </a:r>
            <a:r>
              <a:rPr lang="en-AU" sz="2800" dirty="0">
                <a:solidFill>
                  <a:schemeClr val="bg1"/>
                </a:solidFill>
                <a:latin typeface="Times New Roman" charset="0"/>
                <a:ea typeface="Arial" charset="0"/>
              </a:rPr>
              <a:t>Then the kings of the earth and the great ones and the generals and the rich and the powerful, and everyone, slave and free, hid themselves in the caves and among the rocks of the mountains, </a:t>
            </a:r>
            <a:r>
              <a:rPr lang="en-AU" sz="2800" b="1" baseline="30000" dirty="0">
                <a:solidFill>
                  <a:schemeClr val="bg1"/>
                </a:solidFill>
                <a:latin typeface="Times New Roman" charset="0"/>
                <a:ea typeface="Arial" charset="0"/>
              </a:rPr>
              <a:t>16 </a:t>
            </a:r>
            <a:r>
              <a:rPr lang="en-AU" sz="2800" dirty="0">
                <a:solidFill>
                  <a:schemeClr val="bg1"/>
                </a:solidFill>
                <a:latin typeface="Times New Roman" charset="0"/>
                <a:ea typeface="Arial" charset="0"/>
              </a:rPr>
              <a:t>calling to the mountains and rocks, “Fall on us and hide us from the face of him who is seated on the throne, and from the wrath of the Lamb, </a:t>
            </a:r>
            <a:r>
              <a:rPr lang="en-AU" sz="2800" b="1" baseline="30000" dirty="0">
                <a:solidFill>
                  <a:schemeClr val="bg1"/>
                </a:solidFill>
                <a:latin typeface="Times New Roman" charset="0"/>
                <a:ea typeface="Arial" charset="0"/>
              </a:rPr>
              <a:t>17 </a:t>
            </a:r>
            <a:r>
              <a:rPr lang="en-AU" sz="2800" dirty="0">
                <a:solidFill>
                  <a:schemeClr val="bg1"/>
                </a:solidFill>
                <a:latin typeface="Times New Roman" charset="0"/>
                <a:ea typeface="Arial" charset="0"/>
              </a:rPr>
              <a:t>for the great day of their wrath has come, and who can stand?”</a:t>
            </a:r>
            <a:r>
              <a:rPr lang="en-GB"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0778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a:solidFill>
                  <a:schemeClr val="bg1"/>
                </a:solidFill>
                <a:latin typeface="Times New Roman" charset="0"/>
                <a:ea typeface="Arial" charset="0"/>
              </a:rPr>
              <a:t>7 </a:t>
            </a:r>
            <a:r>
              <a:rPr lang="en-AU" sz="2800">
                <a:solidFill>
                  <a:schemeClr val="bg1"/>
                </a:solidFill>
                <a:latin typeface="Times New Roman" charset="0"/>
                <a:ea typeface="Arial" charset="0"/>
              </a:rPr>
              <a:t>After this I saw four angels standing at the four corners of the earth, holding back the four winds of the earth, that no wind might blow on earth or sea or against any tree.  </a:t>
            </a:r>
            <a:r>
              <a:rPr lang="en-AU" sz="2800" b="1" baseline="30000" dirty="0">
                <a:solidFill>
                  <a:schemeClr val="bg1"/>
                </a:solidFill>
                <a:latin typeface="Times New Roman" charset="0"/>
                <a:ea typeface="Arial" charset="0"/>
              </a:rPr>
              <a:t>2 </a:t>
            </a:r>
            <a:r>
              <a:rPr lang="en-AU" sz="2800" dirty="0">
                <a:solidFill>
                  <a:schemeClr val="bg1"/>
                </a:solidFill>
                <a:latin typeface="Times New Roman" charset="0"/>
                <a:ea typeface="Arial" charset="0"/>
              </a:rPr>
              <a:t>Then I saw another angel ascending from the rising of the sun, with the seal of the living God, and he called with a loud voice to the four angels who had been given power to harm earth and sea, </a:t>
            </a:r>
            <a:r>
              <a:rPr lang="en-AU" sz="2800" b="1" baseline="30000" dirty="0">
                <a:solidFill>
                  <a:schemeClr val="bg1"/>
                </a:solidFill>
                <a:latin typeface="Times New Roman" charset="0"/>
                <a:ea typeface="Arial" charset="0"/>
              </a:rPr>
              <a:t>3 </a:t>
            </a:r>
            <a:r>
              <a:rPr lang="en-AU" sz="2800" dirty="0">
                <a:solidFill>
                  <a:schemeClr val="bg1"/>
                </a:solidFill>
                <a:latin typeface="Times New Roman" charset="0"/>
                <a:ea typeface="Arial" charset="0"/>
              </a:rPr>
              <a:t>saying, “Do not harm the earth or the sea or the trees, until we have sealed the servants of our God on their foreheads.”  </a:t>
            </a:r>
            <a:r>
              <a:rPr lang="en-AU" sz="2800" b="1" baseline="30000" dirty="0">
                <a:solidFill>
                  <a:schemeClr val="bg1"/>
                </a:solidFill>
                <a:latin typeface="Times New Roman" charset="0"/>
                <a:ea typeface="Arial" charset="0"/>
              </a:rPr>
              <a:t>4 </a:t>
            </a:r>
            <a:r>
              <a:rPr lang="en-AU" sz="2800" dirty="0">
                <a:solidFill>
                  <a:schemeClr val="bg1"/>
                </a:solidFill>
                <a:latin typeface="Times New Roman" charset="0"/>
                <a:ea typeface="Arial" charset="0"/>
              </a:rPr>
              <a:t>And I heard the number of the sealed, 144,000, sealed from every tribe of the sons of Israel: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783987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62979"/>
          </a:xfrm>
          <a:prstGeom prst="rect">
            <a:avLst/>
          </a:prstGeom>
          <a:noFill/>
          <a:ln w="9525">
            <a:noFill/>
            <a:miter lim="800000"/>
            <a:headEnd/>
            <a:tailEnd/>
          </a:ln>
        </p:spPr>
        <p:txBody>
          <a:bodyPr wrap="square">
            <a:prstTxWarp prst="textNoShape">
              <a:avLst/>
            </a:prstTxWarp>
            <a:spAutoFit/>
          </a:bodyPr>
          <a:lstStyle/>
          <a:p>
            <a:pPr marL="609600" indent="-609600">
              <a:spcBef>
                <a:spcPts val="0"/>
              </a:spcBef>
              <a:spcAft>
                <a:spcPts val="0"/>
              </a:spcAft>
              <a:tabLst>
                <a:tab pos="127000" algn="r"/>
                <a:tab pos="254000" algn="l"/>
              </a:tabLst>
            </a:pPr>
            <a:r>
              <a:rPr lang="en-AU" sz="2800" dirty="0">
                <a:solidFill>
                  <a:schemeClr val="bg1"/>
                </a:solidFill>
                <a:latin typeface="Times New Roman" charset="0"/>
                <a:ea typeface="Arial" charset="0"/>
                <a:cs typeface="Times New Roman" charset="0"/>
              </a:rPr>
              <a:t>	</a:t>
            </a:r>
            <a:r>
              <a:rPr lang="en-AU" sz="2800" b="1" baseline="30000" dirty="0">
                <a:solidFill>
                  <a:schemeClr val="bg1"/>
                </a:solidFill>
                <a:latin typeface="Times New Roman" charset="0"/>
                <a:ea typeface="Arial" charset="0"/>
                <a:cs typeface="Times New Roman" charset="0"/>
              </a:rPr>
              <a:t>5 </a:t>
            </a:r>
            <a:r>
              <a:rPr lang="en-AU" sz="2800" dirty="0">
                <a:solidFill>
                  <a:schemeClr val="bg1"/>
                </a:solidFill>
                <a:latin typeface="Times New Roman" charset="0"/>
                <a:ea typeface="Arial" charset="0"/>
                <a:cs typeface="Times New Roman" charset="0"/>
              </a:rPr>
              <a:t>	12,000 from the tribe of Judah were sealed, </a:t>
            </a:r>
            <a:endParaRPr lang="en-GB" sz="2800" dirty="0">
              <a:solidFill>
                <a:schemeClr val="bg1"/>
              </a:solidFill>
              <a:latin typeface="Calibri" charset="0"/>
              <a:ea typeface="Arial" charset="0"/>
              <a:cs typeface="Times New Roman" charset="0"/>
            </a:endParaRPr>
          </a:p>
          <a:p>
            <a:pPr marL="609600" indent="-609600">
              <a:spcBef>
                <a:spcPts val="0"/>
              </a:spcBef>
              <a:spcAft>
                <a:spcPts val="0"/>
              </a:spcAft>
              <a:tabLst>
                <a:tab pos="127000" algn="r"/>
                <a:tab pos="254000" algn="l"/>
              </a:tabLst>
            </a:pPr>
            <a:r>
              <a:rPr lang="en-AU" sz="2800" dirty="0">
                <a:solidFill>
                  <a:schemeClr val="bg1"/>
                </a:solidFill>
                <a:latin typeface="Times New Roman" charset="0"/>
                <a:ea typeface="Arial" charset="0"/>
                <a:cs typeface="Times New Roman" charset="0"/>
              </a:rPr>
              <a:t>		12,000 from the tribe of Reuben, </a:t>
            </a:r>
            <a:endParaRPr lang="en-GB" sz="2800" dirty="0">
              <a:solidFill>
                <a:schemeClr val="bg1"/>
              </a:solidFill>
              <a:latin typeface="Calibri" charset="0"/>
              <a:ea typeface="Arial" charset="0"/>
              <a:cs typeface="Times New Roman" charset="0"/>
            </a:endParaRPr>
          </a:p>
          <a:p>
            <a:pPr marL="609600" indent="-609600">
              <a:spcBef>
                <a:spcPts val="0"/>
              </a:spcBef>
              <a:spcAft>
                <a:spcPts val="0"/>
              </a:spcAft>
              <a:tabLst>
                <a:tab pos="127000" algn="r"/>
                <a:tab pos="254000" algn="l"/>
              </a:tabLst>
            </a:pPr>
            <a:r>
              <a:rPr lang="en-AU" sz="2800" dirty="0">
                <a:solidFill>
                  <a:schemeClr val="bg1"/>
                </a:solidFill>
                <a:latin typeface="Times New Roman" charset="0"/>
                <a:ea typeface="Arial" charset="0"/>
                <a:cs typeface="Times New Roman" charset="0"/>
              </a:rPr>
              <a:t>		12,000 from the tribe of Gad, </a:t>
            </a:r>
            <a:endParaRPr lang="en-GB" sz="2800" dirty="0">
              <a:solidFill>
                <a:schemeClr val="bg1"/>
              </a:solidFill>
              <a:latin typeface="Calibri" charset="0"/>
              <a:ea typeface="Arial" charset="0"/>
              <a:cs typeface="Times New Roman" charset="0"/>
            </a:endParaRPr>
          </a:p>
          <a:p>
            <a:pPr marL="609600" indent="-609600">
              <a:spcBef>
                <a:spcPts val="0"/>
              </a:spcBef>
              <a:spcAft>
                <a:spcPts val="0"/>
              </a:spcAft>
              <a:tabLst>
                <a:tab pos="127000" algn="r"/>
                <a:tab pos="254000" algn="l"/>
              </a:tabLst>
            </a:pPr>
            <a:r>
              <a:rPr lang="en-AU" sz="2800" dirty="0">
                <a:solidFill>
                  <a:schemeClr val="bg1"/>
                </a:solidFill>
                <a:latin typeface="Times New Roman" charset="0"/>
                <a:ea typeface="Arial" charset="0"/>
                <a:cs typeface="Times New Roman" charset="0"/>
              </a:rPr>
              <a:t>	</a:t>
            </a:r>
            <a:r>
              <a:rPr lang="en-AU" sz="2800" b="1" baseline="30000" dirty="0">
                <a:solidFill>
                  <a:schemeClr val="bg1"/>
                </a:solidFill>
                <a:latin typeface="Times New Roman" charset="0"/>
                <a:ea typeface="Arial" charset="0"/>
                <a:cs typeface="Times New Roman" charset="0"/>
              </a:rPr>
              <a:t>6 </a:t>
            </a:r>
            <a:r>
              <a:rPr lang="en-AU" sz="2800" dirty="0">
                <a:solidFill>
                  <a:schemeClr val="bg1"/>
                </a:solidFill>
                <a:latin typeface="Times New Roman" charset="0"/>
                <a:ea typeface="Arial" charset="0"/>
                <a:cs typeface="Times New Roman" charset="0"/>
              </a:rPr>
              <a:t>	12,000 from the tribe of Asher, </a:t>
            </a:r>
            <a:endParaRPr lang="en-GB" sz="2800" dirty="0">
              <a:solidFill>
                <a:schemeClr val="bg1"/>
              </a:solidFill>
              <a:latin typeface="Calibri" charset="0"/>
              <a:ea typeface="Arial" charset="0"/>
              <a:cs typeface="Times New Roman" charset="0"/>
            </a:endParaRPr>
          </a:p>
          <a:p>
            <a:pPr marL="609600" indent="-609600">
              <a:spcBef>
                <a:spcPts val="0"/>
              </a:spcBef>
              <a:spcAft>
                <a:spcPts val="0"/>
              </a:spcAft>
              <a:tabLst>
                <a:tab pos="127000" algn="r"/>
                <a:tab pos="254000" algn="l"/>
              </a:tabLst>
            </a:pPr>
            <a:r>
              <a:rPr lang="en-AU" sz="2800" dirty="0">
                <a:solidFill>
                  <a:schemeClr val="bg1"/>
                </a:solidFill>
                <a:latin typeface="Times New Roman" charset="0"/>
                <a:ea typeface="Arial" charset="0"/>
                <a:cs typeface="Times New Roman" charset="0"/>
              </a:rPr>
              <a:t>		12,000 from the tribe of Naphtali, </a:t>
            </a:r>
            <a:endParaRPr lang="en-GB" sz="2800" dirty="0">
              <a:solidFill>
                <a:schemeClr val="bg1"/>
              </a:solidFill>
              <a:latin typeface="Calibri" charset="0"/>
              <a:ea typeface="Arial" charset="0"/>
              <a:cs typeface="Times New Roman" charset="0"/>
            </a:endParaRPr>
          </a:p>
          <a:p>
            <a:pPr marL="609600" indent="-609600">
              <a:spcBef>
                <a:spcPts val="0"/>
              </a:spcBef>
              <a:spcAft>
                <a:spcPts val="0"/>
              </a:spcAft>
              <a:tabLst>
                <a:tab pos="127000" algn="r"/>
                <a:tab pos="254000" algn="l"/>
              </a:tabLst>
            </a:pPr>
            <a:r>
              <a:rPr lang="en-AU" sz="2800" dirty="0">
                <a:solidFill>
                  <a:schemeClr val="bg1"/>
                </a:solidFill>
                <a:latin typeface="Times New Roman" charset="0"/>
                <a:ea typeface="Arial" charset="0"/>
                <a:cs typeface="Times New Roman" charset="0"/>
              </a:rPr>
              <a:t>		12,000 from the tribe of Manasseh, </a:t>
            </a:r>
            <a:endParaRPr lang="en-GB" sz="2800" dirty="0">
              <a:solidFill>
                <a:schemeClr val="bg1"/>
              </a:solidFill>
              <a:latin typeface="Calibri" charset="0"/>
              <a:ea typeface="Arial" charset="0"/>
              <a:cs typeface="Times New Roman" charset="0"/>
            </a:endParaRPr>
          </a:p>
          <a:p>
            <a:pPr marL="609600" indent="-609600">
              <a:spcBef>
                <a:spcPts val="0"/>
              </a:spcBef>
              <a:spcAft>
                <a:spcPts val="0"/>
              </a:spcAft>
              <a:tabLst>
                <a:tab pos="127000" algn="r"/>
                <a:tab pos="254000" algn="l"/>
              </a:tabLst>
            </a:pPr>
            <a:r>
              <a:rPr lang="en-AU" sz="2800" dirty="0">
                <a:solidFill>
                  <a:schemeClr val="bg1"/>
                </a:solidFill>
                <a:latin typeface="Times New Roman" charset="0"/>
                <a:ea typeface="Arial" charset="0"/>
                <a:cs typeface="Times New Roman" charset="0"/>
              </a:rPr>
              <a:t>	</a:t>
            </a:r>
            <a:r>
              <a:rPr lang="en-AU" sz="2800" b="1" baseline="30000" dirty="0">
                <a:solidFill>
                  <a:schemeClr val="bg1"/>
                </a:solidFill>
                <a:latin typeface="Times New Roman" charset="0"/>
                <a:ea typeface="Arial" charset="0"/>
                <a:cs typeface="Times New Roman" charset="0"/>
              </a:rPr>
              <a:t>7 </a:t>
            </a:r>
            <a:r>
              <a:rPr lang="en-AU" sz="2800" dirty="0">
                <a:solidFill>
                  <a:schemeClr val="bg1"/>
                </a:solidFill>
                <a:latin typeface="Times New Roman" charset="0"/>
                <a:ea typeface="Arial" charset="0"/>
                <a:cs typeface="Times New Roman" charset="0"/>
              </a:rPr>
              <a:t>	12,000 from the tribe of Simeon, </a:t>
            </a:r>
            <a:endParaRPr lang="en-GB" sz="2800" dirty="0">
              <a:solidFill>
                <a:schemeClr val="bg1"/>
              </a:solidFill>
              <a:latin typeface="Calibri" charset="0"/>
              <a:ea typeface="Arial" charset="0"/>
              <a:cs typeface="Times New Roman" charset="0"/>
            </a:endParaRPr>
          </a:p>
          <a:p>
            <a:pPr marL="609600" indent="-609600">
              <a:spcBef>
                <a:spcPts val="0"/>
              </a:spcBef>
              <a:spcAft>
                <a:spcPts val="0"/>
              </a:spcAft>
              <a:tabLst>
                <a:tab pos="127000" algn="r"/>
                <a:tab pos="254000" algn="l"/>
              </a:tabLst>
            </a:pPr>
            <a:r>
              <a:rPr lang="en-AU" sz="2800" dirty="0">
                <a:solidFill>
                  <a:schemeClr val="bg1"/>
                </a:solidFill>
                <a:latin typeface="Times New Roman" charset="0"/>
                <a:ea typeface="Arial" charset="0"/>
                <a:cs typeface="Times New Roman" charset="0"/>
              </a:rPr>
              <a:t>		12,000 from the tribe of Levi, </a:t>
            </a:r>
            <a:endParaRPr lang="en-GB" sz="2800" dirty="0">
              <a:solidFill>
                <a:schemeClr val="bg1"/>
              </a:solidFill>
              <a:latin typeface="Calibri" charset="0"/>
              <a:ea typeface="Arial" charset="0"/>
              <a:cs typeface="Times New Roman" charset="0"/>
            </a:endParaRPr>
          </a:p>
          <a:p>
            <a:pPr marL="609600" indent="-609600">
              <a:spcBef>
                <a:spcPts val="0"/>
              </a:spcBef>
              <a:spcAft>
                <a:spcPts val="0"/>
              </a:spcAft>
              <a:tabLst>
                <a:tab pos="127000" algn="r"/>
                <a:tab pos="254000" algn="l"/>
              </a:tabLst>
            </a:pPr>
            <a:r>
              <a:rPr lang="en-AU" sz="2800" dirty="0">
                <a:solidFill>
                  <a:schemeClr val="bg1"/>
                </a:solidFill>
                <a:latin typeface="Times New Roman" charset="0"/>
                <a:ea typeface="Arial" charset="0"/>
                <a:cs typeface="Times New Roman" charset="0"/>
              </a:rPr>
              <a:t>		12,000 from the tribe of Issachar, </a:t>
            </a:r>
            <a:endParaRPr lang="en-GB" sz="2800" dirty="0">
              <a:solidFill>
                <a:schemeClr val="bg1"/>
              </a:solidFill>
              <a:latin typeface="Calibri" charset="0"/>
              <a:ea typeface="Arial" charset="0"/>
              <a:cs typeface="Times New Roman" charset="0"/>
            </a:endParaRPr>
          </a:p>
          <a:p>
            <a:pPr marL="609600" indent="-609600">
              <a:spcBef>
                <a:spcPts val="0"/>
              </a:spcBef>
              <a:spcAft>
                <a:spcPts val="0"/>
              </a:spcAft>
              <a:tabLst>
                <a:tab pos="127000" algn="r"/>
                <a:tab pos="254000" algn="l"/>
              </a:tabLst>
            </a:pPr>
            <a:r>
              <a:rPr lang="en-AU" sz="2800" dirty="0">
                <a:solidFill>
                  <a:schemeClr val="bg1"/>
                </a:solidFill>
                <a:latin typeface="Times New Roman" charset="0"/>
                <a:ea typeface="Arial" charset="0"/>
                <a:cs typeface="Times New Roman" charset="0"/>
              </a:rPr>
              <a:t>	</a:t>
            </a:r>
            <a:r>
              <a:rPr lang="en-AU" sz="2800" b="1" baseline="30000" dirty="0">
                <a:solidFill>
                  <a:schemeClr val="bg1"/>
                </a:solidFill>
                <a:latin typeface="Times New Roman" charset="0"/>
                <a:ea typeface="Arial" charset="0"/>
                <a:cs typeface="Times New Roman" charset="0"/>
              </a:rPr>
              <a:t>8 </a:t>
            </a:r>
            <a:r>
              <a:rPr lang="en-AU" sz="2800" dirty="0">
                <a:solidFill>
                  <a:schemeClr val="bg1"/>
                </a:solidFill>
                <a:latin typeface="Times New Roman" charset="0"/>
                <a:ea typeface="Arial" charset="0"/>
                <a:cs typeface="Times New Roman" charset="0"/>
              </a:rPr>
              <a:t>	12,000 from the tribe of Zebulun, </a:t>
            </a:r>
            <a:endParaRPr lang="en-GB" sz="2800" dirty="0">
              <a:solidFill>
                <a:schemeClr val="bg1"/>
              </a:solidFill>
              <a:latin typeface="Calibri" charset="0"/>
              <a:ea typeface="Arial" charset="0"/>
              <a:cs typeface="Times New Roman" charset="0"/>
            </a:endParaRPr>
          </a:p>
          <a:p>
            <a:pPr marL="609600" indent="-609600">
              <a:spcBef>
                <a:spcPts val="0"/>
              </a:spcBef>
              <a:spcAft>
                <a:spcPts val="0"/>
              </a:spcAft>
              <a:tabLst>
                <a:tab pos="127000" algn="r"/>
                <a:tab pos="254000" algn="l"/>
              </a:tabLst>
            </a:pPr>
            <a:r>
              <a:rPr lang="en-AU" sz="2800" dirty="0">
                <a:solidFill>
                  <a:schemeClr val="bg1"/>
                </a:solidFill>
                <a:latin typeface="Times New Roman" charset="0"/>
                <a:ea typeface="Arial" charset="0"/>
                <a:cs typeface="Times New Roman" charset="0"/>
              </a:rPr>
              <a:t>		12,000 from the tribe of Joseph, </a:t>
            </a:r>
            <a:endParaRPr lang="en-AU" sz="2800" dirty="0" smtClean="0">
              <a:solidFill>
                <a:schemeClr val="bg1"/>
              </a:solidFill>
              <a:latin typeface="Times New Roman" charset="0"/>
              <a:ea typeface="Arial" charset="0"/>
              <a:cs typeface="Times New Roman" charset="0"/>
            </a:endParaRPr>
          </a:p>
          <a:p>
            <a:pPr>
              <a:spcBef>
                <a:spcPts val="0"/>
              </a:spcBef>
              <a:spcAft>
                <a:spcPts val="0"/>
              </a:spcAft>
            </a:pPr>
            <a:r>
              <a:rPr lang="en-AU" sz="2800" dirty="0" smtClean="0">
                <a:solidFill>
                  <a:schemeClr val="bg1"/>
                </a:solidFill>
                <a:latin typeface="Times New Roman" charset="0"/>
                <a:ea typeface="Arial" charset="0"/>
              </a:rPr>
              <a:t>   12,000 </a:t>
            </a:r>
            <a:r>
              <a:rPr lang="en-AU" sz="2800" dirty="0">
                <a:solidFill>
                  <a:schemeClr val="bg1"/>
                </a:solidFill>
                <a:latin typeface="Times New Roman" charset="0"/>
                <a:ea typeface="Arial" charset="0"/>
              </a:rPr>
              <a:t>from the tribe of Benjamin were sealed.</a:t>
            </a:r>
            <a:r>
              <a:rPr lang="en-GB"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076755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32092"/>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800" b="1" baseline="30000">
                <a:solidFill>
                  <a:schemeClr val="bg1"/>
                </a:solidFill>
                <a:latin typeface="Times New Roman" charset="0"/>
                <a:ea typeface="Arial" charset="0"/>
              </a:rPr>
              <a:t>9 </a:t>
            </a:r>
            <a:r>
              <a:rPr lang="en-AU" sz="2800">
                <a:solidFill>
                  <a:schemeClr val="bg1"/>
                </a:solidFill>
                <a:latin typeface="Times New Roman" charset="0"/>
                <a:ea typeface="Arial" charset="0"/>
              </a:rPr>
              <a:t>After this I looked, and behold, a great multitude that no one could number, from every nation, from all tribes and peoples and languages, standing before the throne and before the Lamb, clothed in white robes, with palm branches in their hands, </a:t>
            </a:r>
            <a:r>
              <a:rPr lang="en-AU" sz="2800" b="1" baseline="30000">
                <a:solidFill>
                  <a:schemeClr val="bg1"/>
                </a:solidFill>
                <a:latin typeface="Times New Roman" charset="0"/>
                <a:ea typeface="Arial" charset="0"/>
              </a:rPr>
              <a:t>10 </a:t>
            </a:r>
            <a:r>
              <a:rPr lang="en-AU" sz="2800">
                <a:solidFill>
                  <a:schemeClr val="bg1"/>
                </a:solidFill>
                <a:latin typeface="Times New Roman" charset="0"/>
                <a:ea typeface="Arial" charset="0"/>
              </a:rPr>
              <a:t>and crying out with a loud voice, “Salvation belongs to our God who sits on the throne, and to the Lamb!”  </a:t>
            </a:r>
            <a:r>
              <a:rPr lang="en-AU" sz="2800" b="1" baseline="30000">
                <a:solidFill>
                  <a:schemeClr val="bg1"/>
                </a:solidFill>
                <a:latin typeface="Times New Roman" charset="0"/>
                <a:ea typeface="Arial" charset="0"/>
              </a:rPr>
              <a:t>11 </a:t>
            </a:r>
            <a:r>
              <a:rPr lang="en-AU" sz="2800">
                <a:solidFill>
                  <a:schemeClr val="bg1"/>
                </a:solidFill>
                <a:latin typeface="Times New Roman" charset="0"/>
                <a:ea typeface="Arial" charset="0"/>
              </a:rPr>
              <a:t>And all the angels were standing around the throne and around the elders and the four living creatures, and they fell on their faces before the throne and worshiped God, </a:t>
            </a:r>
            <a:r>
              <a:rPr lang="en-AU" sz="2800" b="1" baseline="30000">
                <a:solidFill>
                  <a:schemeClr val="bg1"/>
                </a:solidFill>
                <a:latin typeface="Times New Roman" charset="0"/>
                <a:ea typeface="Arial" charset="0"/>
              </a:rPr>
              <a:t>12 </a:t>
            </a:r>
            <a:r>
              <a:rPr lang="en-AU" sz="2800">
                <a:solidFill>
                  <a:schemeClr val="bg1"/>
                </a:solidFill>
                <a:latin typeface="Times New Roman" charset="0"/>
                <a:ea typeface="Arial" charset="0"/>
              </a:rPr>
              <a:t>saying, “Amen!  </a:t>
            </a:r>
            <a:r>
              <a:rPr lang="en-AU" sz="2800" dirty="0">
                <a:solidFill>
                  <a:schemeClr val="bg1"/>
                </a:solidFill>
                <a:latin typeface="Times New Roman" charset="0"/>
                <a:ea typeface="Arial" charset="0"/>
              </a:rPr>
              <a:t>Blessing and glory and wisdom and thanksgiving and honour and power and might be to our God forever and ever!  Amen.”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3437372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677656"/>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800" b="1" baseline="30000">
                <a:solidFill>
                  <a:schemeClr val="bg1"/>
                </a:solidFill>
                <a:latin typeface="Times New Roman" charset="0"/>
                <a:ea typeface="Arial" charset="0"/>
              </a:rPr>
              <a:t>13 </a:t>
            </a:r>
            <a:r>
              <a:rPr lang="en-AU" sz="2800">
                <a:solidFill>
                  <a:schemeClr val="bg1"/>
                </a:solidFill>
                <a:latin typeface="Times New Roman" charset="0"/>
                <a:ea typeface="Arial" charset="0"/>
              </a:rPr>
              <a:t>Then one of the elders addressed me, saying, “Who are these, clothed in white robes, and from where have they come?”  </a:t>
            </a:r>
            <a:r>
              <a:rPr lang="en-AU" sz="2800" b="1" baseline="30000">
                <a:solidFill>
                  <a:schemeClr val="bg1"/>
                </a:solidFill>
                <a:latin typeface="Times New Roman" charset="0"/>
                <a:ea typeface="Arial" charset="0"/>
              </a:rPr>
              <a:t>14 </a:t>
            </a:r>
            <a:r>
              <a:rPr lang="en-AU" sz="2800">
                <a:solidFill>
                  <a:schemeClr val="bg1"/>
                </a:solidFill>
                <a:latin typeface="Times New Roman" charset="0"/>
                <a:ea typeface="Arial" charset="0"/>
              </a:rPr>
              <a:t>I said to him, “Sir, you know.”  And he said to me, “These are the ones coming out of the great tribulation.  </a:t>
            </a:r>
            <a:r>
              <a:rPr lang="en-AU" sz="2800" dirty="0">
                <a:solidFill>
                  <a:schemeClr val="bg1"/>
                </a:solidFill>
                <a:latin typeface="Times New Roman" charset="0"/>
                <a:ea typeface="Arial" charset="0"/>
              </a:rPr>
              <a:t>They have washed their robes and made them white in the blood of the Lamb.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53592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41134</TotalTime>
  <Words>402</Words>
  <Application>Microsoft Macintosh PowerPoint</Application>
  <PresentationFormat>On-screen Show (16:10)</PresentationFormat>
  <Paragraphs>66</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Iowan Old Style Black</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484</cp:revision>
  <cp:lastPrinted>2017-05-19T04:19:54Z</cp:lastPrinted>
  <dcterms:created xsi:type="dcterms:W3CDTF">2016-11-04T06:28:01Z</dcterms:created>
  <dcterms:modified xsi:type="dcterms:W3CDTF">2017-05-19T04:30:09Z</dcterms:modified>
</cp:coreProperties>
</file>